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3"/>
  </p:notesMasterIdLst>
  <p:sldIdLst>
    <p:sldId id="455" r:id="rId2"/>
    <p:sldId id="805" r:id="rId3"/>
    <p:sldId id="802" r:id="rId4"/>
    <p:sldId id="312" r:id="rId5"/>
    <p:sldId id="809" r:id="rId6"/>
    <p:sldId id="266" r:id="rId7"/>
    <p:sldId id="754" r:id="rId8"/>
    <p:sldId id="784" r:id="rId9"/>
    <p:sldId id="460" r:id="rId10"/>
    <p:sldId id="788" r:id="rId11"/>
    <p:sldId id="789" r:id="rId12"/>
    <p:sldId id="631" r:id="rId13"/>
    <p:sldId id="456" r:id="rId14"/>
    <p:sldId id="457" r:id="rId15"/>
    <p:sldId id="496" r:id="rId16"/>
    <p:sldId id="609" r:id="rId17"/>
    <p:sldId id="611" r:id="rId18"/>
    <p:sldId id="484" r:id="rId19"/>
    <p:sldId id="281" r:id="rId20"/>
    <p:sldId id="699" r:id="rId21"/>
    <p:sldId id="483" r:id="rId22"/>
    <p:sldId id="487" r:id="rId23"/>
    <p:sldId id="486" r:id="rId24"/>
    <p:sldId id="488" r:id="rId25"/>
    <p:sldId id="489" r:id="rId26"/>
    <p:sldId id="491" r:id="rId27"/>
    <p:sldId id="492" r:id="rId28"/>
    <p:sldId id="493" r:id="rId29"/>
    <p:sldId id="495" r:id="rId30"/>
    <p:sldId id="612" r:id="rId31"/>
    <p:sldId id="807" r:id="rId32"/>
    <p:sldId id="498" r:id="rId33"/>
    <p:sldId id="813" r:id="rId34"/>
    <p:sldId id="497" r:id="rId35"/>
    <p:sldId id="601" r:id="rId36"/>
    <p:sldId id="502" r:id="rId37"/>
    <p:sldId id="602" r:id="rId38"/>
    <p:sldId id="606" r:id="rId39"/>
    <p:sldId id="814" r:id="rId40"/>
    <p:sldId id="815" r:id="rId41"/>
    <p:sldId id="607" r:id="rId42"/>
    <p:sldId id="511" r:id="rId43"/>
    <p:sldId id="816" r:id="rId44"/>
    <p:sldId id="604" r:id="rId45"/>
    <p:sldId id="494" r:id="rId46"/>
    <p:sldId id="608" r:id="rId47"/>
    <p:sldId id="804" r:id="rId48"/>
    <p:sldId id="808" r:id="rId49"/>
    <p:sldId id="516" r:id="rId50"/>
    <p:sldId id="517" r:id="rId51"/>
    <p:sldId id="518" r:id="rId52"/>
    <p:sldId id="519" r:id="rId53"/>
    <p:sldId id="514" r:id="rId54"/>
    <p:sldId id="520" r:id="rId55"/>
    <p:sldId id="521" r:id="rId56"/>
    <p:sldId id="522" r:id="rId57"/>
    <p:sldId id="453" r:id="rId58"/>
    <p:sldId id="845" r:id="rId59"/>
    <p:sldId id="878" r:id="rId60"/>
    <p:sldId id="524" r:id="rId61"/>
    <p:sldId id="525" r:id="rId62"/>
    <p:sldId id="526" r:id="rId63"/>
    <p:sldId id="527" r:id="rId64"/>
    <p:sldId id="528" r:id="rId65"/>
    <p:sldId id="529" r:id="rId66"/>
    <p:sldId id="587" r:id="rId67"/>
    <p:sldId id="810" r:id="rId68"/>
    <p:sldId id="811" r:id="rId69"/>
    <p:sldId id="696" r:id="rId70"/>
    <p:sldId id="879" r:id="rId71"/>
    <p:sldId id="752" r:id="rId72"/>
    <p:sldId id="803" r:id="rId73"/>
    <p:sldId id="880" r:id="rId74"/>
    <p:sldId id="801" r:id="rId75"/>
    <p:sldId id="883" r:id="rId76"/>
    <p:sldId id="907" r:id="rId77"/>
    <p:sldId id="908" r:id="rId78"/>
    <p:sldId id="884" r:id="rId79"/>
    <p:sldId id="886" r:id="rId80"/>
    <p:sldId id="887" r:id="rId81"/>
    <p:sldId id="888" r:id="rId82"/>
    <p:sldId id="889" r:id="rId83"/>
    <p:sldId id="890" r:id="rId84"/>
    <p:sldId id="891" r:id="rId85"/>
    <p:sldId id="892" r:id="rId86"/>
    <p:sldId id="881" r:id="rId87"/>
    <p:sldId id="882" r:id="rId88"/>
    <p:sldId id="885" r:id="rId89"/>
    <p:sldId id="843" r:id="rId90"/>
    <p:sldId id="842" r:id="rId91"/>
    <p:sldId id="844" r:id="rId92"/>
  </p:sldIdLst>
  <p:sldSz cx="9144000" cy="6858000" type="screen4x3"/>
  <p:notesSz cx="6858000" cy="9144000"/>
  <p:custDataLst>
    <p:tags r:id="rId94"/>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7" autoAdjust="0"/>
    <p:restoredTop sz="96889" autoAdjust="0"/>
  </p:normalViewPr>
  <p:slideViewPr>
    <p:cSldViewPr>
      <p:cViewPr varScale="1">
        <p:scale>
          <a:sx n="119" d="100"/>
          <a:sy n="119" d="100"/>
        </p:scale>
        <p:origin x="514" y="86"/>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2024/6/4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13</a:t>
            </a:fld>
            <a:endParaRPr kumimoji="1" lang="ja-JP" altLang="en-US"/>
          </a:p>
        </p:txBody>
      </p:sp>
    </p:spTree>
    <p:extLst>
      <p:ext uri="{BB962C8B-B14F-4D97-AF65-F5344CB8AC3E}">
        <p14:creationId xmlns:p14="http://schemas.microsoft.com/office/powerpoint/2010/main" val="264389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58</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40078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59</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1400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60</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65038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85180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4982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63</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35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14</a:t>
            </a:fld>
            <a:endParaRPr kumimoji="1" lang="ja-JP" altLang="en-US"/>
          </a:p>
        </p:txBody>
      </p:sp>
    </p:spTree>
    <p:extLst>
      <p:ext uri="{BB962C8B-B14F-4D97-AF65-F5344CB8AC3E}">
        <p14:creationId xmlns:p14="http://schemas.microsoft.com/office/powerpoint/2010/main" val="156309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20</a:t>
            </a:fld>
            <a:endParaRPr kumimoji="1" lang="ja-JP" altLang="en-US"/>
          </a:p>
        </p:txBody>
      </p:sp>
    </p:spTree>
    <p:extLst>
      <p:ext uri="{BB962C8B-B14F-4D97-AF65-F5344CB8AC3E}">
        <p14:creationId xmlns:p14="http://schemas.microsoft.com/office/powerpoint/2010/main" val="391715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33</a:t>
            </a:fld>
            <a:endParaRPr kumimoji="1" lang="ja-JP" altLang="en-US"/>
          </a:p>
        </p:txBody>
      </p:sp>
    </p:spTree>
    <p:extLst>
      <p:ext uri="{BB962C8B-B14F-4D97-AF65-F5344CB8AC3E}">
        <p14:creationId xmlns:p14="http://schemas.microsoft.com/office/powerpoint/2010/main" val="282776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71383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68656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40</a:t>
            </a:fld>
            <a:endParaRPr kumimoji="1" lang="ja-JP" altLang="en-US"/>
          </a:p>
        </p:txBody>
      </p:sp>
    </p:spTree>
    <p:extLst>
      <p:ext uri="{BB962C8B-B14F-4D97-AF65-F5344CB8AC3E}">
        <p14:creationId xmlns:p14="http://schemas.microsoft.com/office/powerpoint/2010/main" val="259625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79561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879E0F-6B73-4EF4-851E-289B8D795FF2}" type="slidenum">
              <a:rPr lang="en-US" altLang="ja-JP"/>
              <a:pPr/>
              <a:t>57</a:t>
            </a:fld>
            <a:endParaRPr lang="en-US" altLang="ja-JP"/>
          </a:p>
        </p:txBody>
      </p:sp>
      <p:sp>
        <p:nvSpPr>
          <p:cNvPr id="717826" name="Rectangle 2"/>
          <p:cNvSpPr>
            <a:spLocks noGrp="1" noRot="1" noChangeAspect="1" noChangeArrowheads="1" noTextEdit="1"/>
          </p:cNvSpPr>
          <p:nvPr>
            <p:ph type="sldImg"/>
          </p:nvPr>
        </p:nvSpPr>
        <p:spPr>
          <a:xfrm>
            <a:off x="819150" y="161925"/>
            <a:ext cx="5219700" cy="3914775"/>
          </a:xfrm>
          <a:ln/>
        </p:spPr>
      </p:sp>
      <p:sp>
        <p:nvSpPr>
          <p:cNvPr id="71782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00572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159763313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0216821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1" r:id="rId5"/>
    <p:sldLayoutId id="2147483672" r:id="rId6"/>
    <p:sldLayoutId id="2147483673" r:id="rId7"/>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3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3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3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bpgiUUFY73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BP7DhHTU-I"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hyperlink" Target="https://store.steampowered.com/app/1444480/Turing_Complete/?l=japanes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第５回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命令パイプライン</a:t>
            </a:r>
          </a:p>
        </p:txBody>
      </p:sp>
    </p:spTree>
    <p:extLst>
      <p:ext uri="{BB962C8B-B14F-4D97-AF65-F5344CB8AC3E}">
        <p14:creationId xmlns:p14="http://schemas.microsoft.com/office/powerpoint/2010/main" val="146958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207069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59215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線コネクタ 92"/>
          <p:cNvCxnSpPr/>
          <p:nvPr/>
        </p:nvCxnSpPr>
        <p:spPr bwMode="auto">
          <a:xfrm flipH="1">
            <a:off x="6912027" y="3338999"/>
            <a:ext cx="360003" cy="0"/>
          </a:xfrm>
          <a:prstGeom prst="line">
            <a:avLst/>
          </a:prstGeom>
          <a:noFill/>
          <a:ln w="9525" cap="flat" cmpd="sng" algn="ctr">
            <a:solidFill>
              <a:schemeClr val="tx1"/>
            </a:solidFill>
            <a:prstDash val="dash"/>
            <a:round/>
            <a:headEnd type="none" w="med" len="med"/>
            <a:tailEnd type="none" w="med" len="med"/>
          </a:ln>
          <a:effectLst/>
        </p:spPr>
      </p:cxnSp>
      <p:cxnSp>
        <p:nvCxnSpPr>
          <p:cNvPr id="89" name="直線コネクタ 88"/>
          <p:cNvCxnSpPr/>
          <p:nvPr/>
        </p:nvCxnSpPr>
        <p:spPr bwMode="auto">
          <a:xfrm>
            <a:off x="4932004" y="2618991"/>
            <a:ext cx="450005" cy="0"/>
          </a:xfrm>
          <a:prstGeom prst="line">
            <a:avLst/>
          </a:prstGeom>
          <a:noFill/>
          <a:ln w="9525" cap="flat" cmpd="sng" algn="ctr">
            <a:solidFill>
              <a:schemeClr val="tx1"/>
            </a:solidFill>
            <a:prstDash val="dash"/>
            <a:round/>
            <a:headEnd type="none" w="med" len="med"/>
            <a:tailEnd type="none" w="med" len="med"/>
          </a:ln>
          <a:effectLst/>
        </p:spPr>
      </p:cxnSp>
      <p:cxnSp>
        <p:nvCxnSpPr>
          <p:cNvPr id="86" name="直線コネクタ 85"/>
          <p:cNvCxnSpPr/>
          <p:nvPr/>
        </p:nvCxnSpPr>
        <p:spPr bwMode="auto">
          <a:xfrm>
            <a:off x="3131984" y="1988984"/>
            <a:ext cx="450005"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パイプライン化による性能向上</a:t>
            </a:r>
            <a:endParaRPr kumimoji="1" lang="ja-JP" altLang="en-US" dirty="0"/>
          </a:p>
        </p:txBody>
      </p:sp>
      <p:grpSp>
        <p:nvGrpSpPr>
          <p:cNvPr id="5" name="グループ化 4"/>
          <p:cNvGrpSpPr/>
          <p:nvPr/>
        </p:nvGrpSpPr>
        <p:grpSpPr>
          <a:xfrm>
            <a:off x="1205869" y="1845004"/>
            <a:ext cx="2073428" cy="431940"/>
            <a:chOff x="971600" y="5445224"/>
            <a:chExt cx="7256909" cy="576064"/>
          </a:xfrm>
        </p:grpSpPr>
        <p:sp>
          <p:nvSpPr>
            <p:cNvPr id="6" name="平行四辺形 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cxnSp>
        <p:nvCxnSpPr>
          <p:cNvPr id="96" name="直線矢印コネクタ 95"/>
          <p:cNvCxnSpPr/>
          <p:nvPr/>
        </p:nvCxnSpPr>
        <p:spPr bwMode="auto">
          <a:xfrm>
            <a:off x="701957" y="1628980"/>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98" name="直線コネクタ 97"/>
          <p:cNvCxnSpPr/>
          <p:nvPr/>
        </p:nvCxnSpPr>
        <p:spPr bwMode="auto">
          <a:xfrm>
            <a:off x="4031994" y="5859027"/>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99" name="直線コネクタ 98"/>
          <p:cNvCxnSpPr/>
          <p:nvPr/>
        </p:nvCxnSpPr>
        <p:spPr bwMode="auto">
          <a:xfrm flipV="1">
            <a:off x="3311986" y="4599013"/>
            <a:ext cx="360004" cy="4708"/>
          </a:xfrm>
          <a:prstGeom prst="line">
            <a:avLst/>
          </a:prstGeom>
          <a:noFill/>
          <a:ln w="9525" cap="flat" cmpd="sng" algn="ctr">
            <a:solidFill>
              <a:schemeClr val="tx1"/>
            </a:solidFill>
            <a:prstDash val="dash"/>
            <a:round/>
            <a:headEnd type="none" w="med" len="med"/>
            <a:tailEnd type="none" w="med" len="med"/>
          </a:ln>
          <a:effectLst/>
        </p:spPr>
      </p:cxnSp>
      <p:cxnSp>
        <p:nvCxnSpPr>
          <p:cNvPr id="100" name="直線コネクタ 99"/>
          <p:cNvCxnSpPr/>
          <p:nvPr/>
        </p:nvCxnSpPr>
        <p:spPr bwMode="auto">
          <a:xfrm>
            <a:off x="3671990" y="5229020"/>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143" name="直線矢印コネクタ 142"/>
          <p:cNvCxnSpPr/>
          <p:nvPr/>
        </p:nvCxnSpPr>
        <p:spPr bwMode="auto">
          <a:xfrm>
            <a:off x="629949" y="4221268"/>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21955" y="378900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grpSp>
        <p:nvGrpSpPr>
          <p:cNvPr id="172" name="グループ化 171"/>
          <p:cNvGrpSpPr/>
          <p:nvPr/>
        </p:nvGrpSpPr>
        <p:grpSpPr>
          <a:xfrm>
            <a:off x="1242251" y="4437148"/>
            <a:ext cx="2091745" cy="360040"/>
            <a:chOff x="1832183" y="2276872"/>
            <a:chExt cx="2091745" cy="360040"/>
          </a:xfrm>
        </p:grpSpPr>
        <p:grpSp>
          <p:nvGrpSpPr>
            <p:cNvPr id="173" name="グループ化 172"/>
            <p:cNvGrpSpPr/>
            <p:nvPr/>
          </p:nvGrpSpPr>
          <p:grpSpPr>
            <a:xfrm>
              <a:off x="1832183" y="2276872"/>
              <a:ext cx="576064" cy="360040"/>
              <a:chOff x="971600" y="5445224"/>
              <a:chExt cx="7256909" cy="576064"/>
            </a:xfrm>
          </p:grpSpPr>
          <p:sp>
            <p:nvSpPr>
              <p:cNvPr id="183" name="平行四辺形 182"/>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4" name="平行四辺形 183"/>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4" name="グループ化 173"/>
            <p:cNvGrpSpPr/>
            <p:nvPr/>
          </p:nvGrpSpPr>
          <p:grpSpPr>
            <a:xfrm>
              <a:off x="2336239" y="2276872"/>
              <a:ext cx="571610" cy="360040"/>
              <a:chOff x="683976" y="5445224"/>
              <a:chExt cx="7200800" cy="576064"/>
            </a:xfrm>
          </p:grpSpPr>
          <p:sp>
            <p:nvSpPr>
              <p:cNvPr id="181" name="平行四辺形 180"/>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2" name="平行四辺形 181"/>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5" name="グループ化 174"/>
            <p:cNvGrpSpPr/>
            <p:nvPr/>
          </p:nvGrpSpPr>
          <p:grpSpPr>
            <a:xfrm>
              <a:off x="2840295" y="2276872"/>
              <a:ext cx="571610" cy="360040"/>
              <a:chOff x="396352" y="5445224"/>
              <a:chExt cx="7200800" cy="576064"/>
            </a:xfrm>
          </p:grpSpPr>
          <p:sp>
            <p:nvSpPr>
              <p:cNvPr id="179" name="平行四辺形 178"/>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0" name="平行四辺形 179"/>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6" name="グループ化 175"/>
            <p:cNvGrpSpPr/>
            <p:nvPr/>
          </p:nvGrpSpPr>
          <p:grpSpPr>
            <a:xfrm>
              <a:off x="3344351" y="2276872"/>
              <a:ext cx="579577" cy="360040"/>
              <a:chOff x="120602" y="5445224"/>
              <a:chExt cx="7200800" cy="576064"/>
            </a:xfrm>
          </p:grpSpPr>
          <p:sp>
            <p:nvSpPr>
              <p:cNvPr id="177" name="平行四辺形 176"/>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8" name="平行四辺形 177"/>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85" name="グループ化 184"/>
          <p:cNvGrpSpPr/>
          <p:nvPr/>
        </p:nvGrpSpPr>
        <p:grpSpPr>
          <a:xfrm>
            <a:off x="1602255" y="5067155"/>
            <a:ext cx="2091745" cy="360040"/>
            <a:chOff x="1832183" y="2276872"/>
            <a:chExt cx="2091745" cy="360040"/>
          </a:xfrm>
        </p:grpSpPr>
        <p:grpSp>
          <p:nvGrpSpPr>
            <p:cNvPr id="186" name="グループ化 185"/>
            <p:cNvGrpSpPr/>
            <p:nvPr/>
          </p:nvGrpSpPr>
          <p:grpSpPr>
            <a:xfrm>
              <a:off x="1832183" y="2276872"/>
              <a:ext cx="576064" cy="360040"/>
              <a:chOff x="971600" y="5445224"/>
              <a:chExt cx="7256909" cy="576064"/>
            </a:xfrm>
          </p:grpSpPr>
          <p:sp>
            <p:nvSpPr>
              <p:cNvPr id="196" name="平行四辺形 19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7" name="平行四辺形 19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7" name="グループ化 186"/>
            <p:cNvGrpSpPr/>
            <p:nvPr/>
          </p:nvGrpSpPr>
          <p:grpSpPr>
            <a:xfrm>
              <a:off x="2336239" y="2276872"/>
              <a:ext cx="571610" cy="360040"/>
              <a:chOff x="683976" y="5445224"/>
              <a:chExt cx="7200800" cy="576064"/>
            </a:xfrm>
          </p:grpSpPr>
          <p:sp>
            <p:nvSpPr>
              <p:cNvPr id="194" name="平行四辺形 193"/>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5" name="平行四辺形 194"/>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8" name="グループ化 187"/>
            <p:cNvGrpSpPr/>
            <p:nvPr/>
          </p:nvGrpSpPr>
          <p:grpSpPr>
            <a:xfrm>
              <a:off x="2840295" y="2276872"/>
              <a:ext cx="571610" cy="360040"/>
              <a:chOff x="396352" y="5445224"/>
              <a:chExt cx="7200800" cy="576064"/>
            </a:xfrm>
          </p:grpSpPr>
          <p:sp>
            <p:nvSpPr>
              <p:cNvPr id="192" name="平行四辺形 191"/>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3" name="平行四辺形 192"/>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9" name="グループ化 188"/>
            <p:cNvGrpSpPr/>
            <p:nvPr/>
          </p:nvGrpSpPr>
          <p:grpSpPr>
            <a:xfrm>
              <a:off x="3344351" y="2276872"/>
              <a:ext cx="579577" cy="360040"/>
              <a:chOff x="120602" y="5445224"/>
              <a:chExt cx="7200800" cy="576064"/>
            </a:xfrm>
          </p:grpSpPr>
          <p:sp>
            <p:nvSpPr>
              <p:cNvPr id="190" name="平行四辺形 189"/>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1" name="平行四辺形 190"/>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98" name="グループ化 197"/>
          <p:cNvGrpSpPr/>
          <p:nvPr/>
        </p:nvGrpSpPr>
        <p:grpSpPr>
          <a:xfrm>
            <a:off x="1962259" y="5697162"/>
            <a:ext cx="2091745" cy="360040"/>
            <a:chOff x="1832183" y="2276872"/>
            <a:chExt cx="2091745" cy="360040"/>
          </a:xfrm>
        </p:grpSpPr>
        <p:grpSp>
          <p:nvGrpSpPr>
            <p:cNvPr id="199" name="グループ化 198"/>
            <p:cNvGrpSpPr/>
            <p:nvPr/>
          </p:nvGrpSpPr>
          <p:grpSpPr>
            <a:xfrm>
              <a:off x="1832183" y="2276872"/>
              <a:ext cx="576064" cy="360040"/>
              <a:chOff x="971600" y="5445224"/>
              <a:chExt cx="7256909" cy="576064"/>
            </a:xfrm>
          </p:grpSpPr>
          <p:sp>
            <p:nvSpPr>
              <p:cNvPr id="209" name="平行四辺形 208"/>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0" name="平行四辺形 209"/>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0" name="グループ化 199"/>
            <p:cNvGrpSpPr/>
            <p:nvPr/>
          </p:nvGrpSpPr>
          <p:grpSpPr>
            <a:xfrm>
              <a:off x="2336239" y="2276872"/>
              <a:ext cx="571610" cy="360040"/>
              <a:chOff x="683976" y="5445224"/>
              <a:chExt cx="7200800" cy="576064"/>
            </a:xfrm>
          </p:grpSpPr>
          <p:sp>
            <p:nvSpPr>
              <p:cNvPr id="207" name="平行四辺形 206"/>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8" name="平行四辺形 207"/>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1" name="グループ化 200"/>
            <p:cNvGrpSpPr/>
            <p:nvPr/>
          </p:nvGrpSpPr>
          <p:grpSpPr>
            <a:xfrm>
              <a:off x="2840295" y="2276872"/>
              <a:ext cx="571610" cy="360040"/>
              <a:chOff x="396352" y="5445224"/>
              <a:chExt cx="7200800" cy="576064"/>
            </a:xfrm>
          </p:grpSpPr>
          <p:sp>
            <p:nvSpPr>
              <p:cNvPr id="205" name="平行四辺形 204"/>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6" name="平行四辺形 205"/>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2" name="グループ化 201"/>
            <p:cNvGrpSpPr/>
            <p:nvPr/>
          </p:nvGrpSpPr>
          <p:grpSpPr>
            <a:xfrm>
              <a:off x="3344351" y="2276872"/>
              <a:ext cx="579577" cy="360040"/>
              <a:chOff x="120602" y="5445224"/>
              <a:chExt cx="7200800" cy="576064"/>
            </a:xfrm>
          </p:grpSpPr>
          <p:sp>
            <p:nvSpPr>
              <p:cNvPr id="203" name="平行四辺形 202"/>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4" name="平行四辺形 203"/>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sp>
        <p:nvSpPr>
          <p:cNvPr id="212" name="角丸四角形 211"/>
          <p:cNvSpPr/>
          <p:nvPr/>
        </p:nvSpPr>
        <p:spPr bwMode="auto">
          <a:xfrm>
            <a:off x="3581989"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213" name="角丸四角形 212"/>
          <p:cNvSpPr/>
          <p:nvPr/>
        </p:nvSpPr>
        <p:spPr bwMode="auto">
          <a:xfrm>
            <a:off x="5382009" y="2438989"/>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4" name="角丸四角形 213"/>
          <p:cNvSpPr/>
          <p:nvPr/>
        </p:nvSpPr>
        <p:spPr bwMode="auto">
          <a:xfrm>
            <a:off x="7272030" y="315899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6" name="角丸四角形 215"/>
          <p:cNvSpPr/>
          <p:nvPr/>
        </p:nvSpPr>
        <p:spPr bwMode="auto">
          <a:xfrm>
            <a:off x="3671990" y="4419011"/>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7" name="角丸四角形 216"/>
          <p:cNvSpPr/>
          <p:nvPr/>
        </p:nvSpPr>
        <p:spPr bwMode="auto">
          <a:xfrm>
            <a:off x="4031994" y="5049018"/>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8" name="角丸四角形 217"/>
          <p:cNvSpPr/>
          <p:nvPr/>
        </p:nvSpPr>
        <p:spPr bwMode="auto">
          <a:xfrm>
            <a:off x="4391998" y="567902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nvGrpSpPr>
          <p:cNvPr id="97" name="グループ化 96"/>
          <p:cNvGrpSpPr/>
          <p:nvPr/>
        </p:nvGrpSpPr>
        <p:grpSpPr>
          <a:xfrm>
            <a:off x="3005889" y="2456946"/>
            <a:ext cx="2073428" cy="431940"/>
            <a:chOff x="971600" y="5445224"/>
            <a:chExt cx="7256909" cy="576064"/>
          </a:xfrm>
        </p:grpSpPr>
        <p:sp>
          <p:nvSpPr>
            <p:cNvPr id="101" name="平行四辺形 100"/>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2" name="平行四辺形 101"/>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3" name="グループ化 102"/>
          <p:cNvGrpSpPr/>
          <p:nvPr/>
        </p:nvGrpSpPr>
        <p:grpSpPr>
          <a:xfrm>
            <a:off x="4895910" y="3176954"/>
            <a:ext cx="2073428" cy="431940"/>
            <a:chOff x="971600" y="5445224"/>
            <a:chExt cx="7256909" cy="576064"/>
          </a:xfrm>
        </p:grpSpPr>
        <p:sp>
          <p:nvSpPr>
            <p:cNvPr id="104" name="平行四辺形 103"/>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5" name="平行四辺形 104"/>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6" name="正方形/長方形 105"/>
          <p:cNvSpPr/>
          <p:nvPr/>
        </p:nvSpPr>
        <p:spPr>
          <a:xfrm>
            <a:off x="6102017" y="2438989"/>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2082093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今日の内容：命令パイプライン</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lvl="1"/>
            <a:r>
              <a:rPr lang="ja-JP" altLang="en-US" dirty="0"/>
              <a:t>全ての命令の処理が１サイクルで完結</a:t>
            </a:r>
            <a:endParaRPr lang="en-US" altLang="ja-JP" dirty="0"/>
          </a:p>
          <a:p>
            <a:pPr lvl="2"/>
            <a:r>
              <a:rPr lang="ja-JP" altLang="en-US" dirty="0"/>
              <a:t>これまでに説明していたプロセッサの動作と同じ</a:t>
            </a:r>
            <a:endParaRPr lang="en-US" altLang="ja-JP" dirty="0"/>
          </a:p>
          <a:p>
            <a:pPr lvl="1"/>
            <a:r>
              <a:rPr lang="ja-JP" altLang="en-US" dirty="0"/>
              <a:t>パイプライン化を前提とした，より詳細なものを使って復習</a:t>
            </a:r>
            <a:endParaRPr lang="en-US" altLang="ja-JP" dirty="0"/>
          </a:p>
          <a:p>
            <a:pPr marL="457200" indent="-457200">
              <a:buFont typeface="+mj-lt"/>
              <a:buAutoNum type="arabicPeriod"/>
            </a:pPr>
            <a:r>
              <a:rPr kumimoji="1" lang="ja-JP" altLang="en-US" dirty="0"/>
              <a:t>上記のパイプライン化</a:t>
            </a:r>
            <a:endParaRPr kumimoji="1" lang="en-US" altLang="ja-JP" dirty="0"/>
          </a:p>
          <a:p>
            <a:pPr lvl="1"/>
            <a:r>
              <a:rPr kumimoji="1" lang="ja-JP" altLang="en-US" dirty="0"/>
              <a:t>具体的にどうパイプライン化するか</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4030959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シングル・サイクル・プロセッサの動作</a:t>
            </a:r>
          </a:p>
        </p:txBody>
      </p:sp>
    </p:spTree>
    <p:extLst>
      <p:ext uri="{BB962C8B-B14F-4D97-AF65-F5344CB8AC3E}">
        <p14:creationId xmlns:p14="http://schemas.microsoft.com/office/powerpoint/2010/main" val="33471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b="1" dirty="0"/>
              <a:t>シングル・サイクル・プロセッサの動作</a:t>
            </a:r>
            <a:endParaRPr kumimoji="1" lang="en-US" altLang="ja-JP" b="1"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338412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CPU </a:t>
            </a:r>
            <a:r>
              <a:rPr kumimoji="1" lang="ja-JP" altLang="en-US" dirty="0"/>
              <a:t>のイメージ</a:t>
            </a:r>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71D11E-8112-2FA2-FA79-FFC28F7BE0B5}"/>
              </a:ext>
            </a:extLst>
          </p:cNvPr>
          <p:cNvSpPr>
            <a:spLocks noGrp="1"/>
          </p:cNvSpPr>
          <p:nvPr>
            <p:ph type="sldNum" sz="quarter" idx="10"/>
          </p:nvPr>
        </p:nvSpPr>
        <p:spPr/>
        <p:txBody>
          <a:bodyPr/>
          <a:lstStyle/>
          <a:p>
            <a:fld id="{D2D8002D-B5B0-4BAC-B1F6-782DDCCE6D9C}" type="slidenum">
              <a:rPr kumimoji="1" lang="ja-JP" altLang="en-US" smtClean="0"/>
              <a:pPr/>
              <a:t>2</a:t>
            </a:fld>
            <a:endParaRPr kumimoji="1" lang="ja-JP" altLang="en-US"/>
          </a:p>
        </p:txBody>
      </p:sp>
      <p:sp>
        <p:nvSpPr>
          <p:cNvPr id="3" name="タイトル 2">
            <a:extLst>
              <a:ext uri="{FF2B5EF4-FFF2-40B4-BE49-F238E27FC236}">
                <a16:creationId xmlns:a16="http://schemas.microsoft.com/office/drawing/2014/main" id="{62F2C409-B5E7-7F76-673F-6504E455E5CA}"/>
              </a:ext>
            </a:extLst>
          </p:cNvPr>
          <p:cNvSpPr>
            <a:spLocks noGrp="1"/>
          </p:cNvSpPr>
          <p:nvPr>
            <p:ph type="title"/>
          </p:nvPr>
        </p:nvSpPr>
        <p:spPr/>
        <p:txBody>
          <a:bodyPr/>
          <a:lstStyle/>
          <a:p>
            <a:r>
              <a:rPr kumimoji="1" lang="ja-JP" altLang="en-US" dirty="0"/>
              <a:t>課題の解説</a:t>
            </a:r>
            <a:endParaRPr kumimoji="1" lang="en-US" dirty="0"/>
          </a:p>
        </p:txBody>
      </p:sp>
    </p:spTree>
    <p:extLst>
      <p:ext uri="{BB962C8B-B14F-4D97-AF65-F5344CB8AC3E}">
        <p14:creationId xmlns:p14="http://schemas.microsoft.com/office/powerpoint/2010/main" val="1487463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558057" y="3969006"/>
            <a:ext cx="2880032"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レジスタは</a:t>
            </a: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786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ベースとなるシングル・サイクル・プロセッサ</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kumimoji="1" lang="ja-JP" altLang="en-US" dirty="0"/>
              <a:t>以前説明したものとの違い：</a:t>
            </a:r>
            <a:endParaRPr kumimoji="1" lang="en-US" altLang="ja-JP" dirty="0"/>
          </a:p>
          <a:p>
            <a:pPr lvl="1"/>
            <a:r>
              <a:rPr kumimoji="1" lang="ja-JP" altLang="en-US" dirty="0"/>
              <a:t>メモリが命令メモリとデータメモリに別れている</a:t>
            </a:r>
          </a:p>
          <a:p>
            <a:pPr lvl="1"/>
            <a:r>
              <a:rPr kumimoji="1" lang="ja-JP" altLang="en-US" dirty="0"/>
              <a:t>算術 </a:t>
            </a:r>
            <a:r>
              <a:rPr kumimoji="1" lang="en-US" altLang="ja-JP" dirty="0"/>
              <a:t>&amp; </a:t>
            </a:r>
            <a:r>
              <a:rPr kumimoji="1" lang="ja-JP" altLang="en-US" dirty="0"/>
              <a:t>論理演算，ロード，ストアのみを実行可能</a:t>
            </a:r>
            <a:endParaRPr kumimoji="1" lang="en-US" altLang="ja-JP" dirty="0"/>
          </a:p>
          <a:p>
            <a:pPr lvl="2"/>
            <a:r>
              <a:rPr kumimoji="1" lang="ja-JP" altLang="en-US" dirty="0"/>
              <a:t>分岐とジャンプは，簡単のために今は考えない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133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a:t>
            </a:r>
            <a:r>
              <a:rPr kumimoji="1" lang="ja-JP" altLang="en-US" dirty="0"/>
              <a:t>命令の実行フェーズ</a:t>
            </a:r>
          </a:p>
        </p:txBody>
      </p:sp>
      <p:sp>
        <p:nvSpPr>
          <p:cNvPr id="3" name="コンテンツ プレースホルダー 2"/>
          <p:cNvSpPr>
            <a:spLocks noGrp="1"/>
          </p:cNvSpPr>
          <p:nvPr>
            <p:ph idx="4294967295"/>
          </p:nvPr>
        </p:nvSpPr>
        <p:spPr>
          <a:xfrm>
            <a:off x="341953" y="1358977"/>
            <a:ext cx="8118603" cy="5173791"/>
          </a:xfrm>
          <a:prstGeom prst="rect">
            <a:avLst/>
          </a:prstGeom>
        </p:spPr>
        <p:txBody>
          <a:bodyPr/>
          <a:lstStyle/>
          <a:p>
            <a:r>
              <a:rPr kumimoji="1" lang="ja-JP" altLang="en-US" dirty="0"/>
              <a:t>実行フェーズ</a:t>
            </a:r>
            <a:endParaRPr kumimoji="1" lang="en-US" altLang="ja-JP" dirty="0"/>
          </a:p>
          <a:p>
            <a:pPr marL="817200" lvl="1" indent="-457200">
              <a:buFont typeface="+mj-lt"/>
              <a:buAutoNum type="arabicPeriod"/>
            </a:pPr>
            <a:r>
              <a:rPr kumimoji="1" lang="ja-JP" altLang="en-US" dirty="0"/>
              <a:t>フェッチ</a:t>
            </a:r>
            <a:endParaRPr kumimoji="1" lang="en-US" altLang="ja-JP" dirty="0"/>
          </a:p>
          <a:p>
            <a:pPr marL="817200" lvl="1" indent="-457200">
              <a:buFont typeface="+mj-lt"/>
              <a:buAutoNum type="arabicPeriod"/>
            </a:pPr>
            <a:r>
              <a:rPr lang="ja-JP" altLang="en-US" dirty="0"/>
              <a:t>デコード</a:t>
            </a:r>
            <a:endParaRPr lang="en-US" altLang="ja-JP" dirty="0"/>
          </a:p>
          <a:p>
            <a:pPr marL="817200" lvl="1" indent="-457200">
              <a:buFont typeface="+mj-lt"/>
              <a:buAutoNum type="arabicPeriod"/>
            </a:pPr>
            <a:r>
              <a:rPr kumimoji="1" lang="ja-JP" altLang="en-US" dirty="0"/>
              <a:t>レジスタ読み出し</a:t>
            </a:r>
            <a:endParaRPr kumimoji="1" lang="en-US" altLang="ja-JP" dirty="0"/>
          </a:p>
          <a:p>
            <a:pPr marL="817200" lvl="1" indent="-457200">
              <a:buFont typeface="+mj-lt"/>
              <a:buAutoNum type="arabicPeriod"/>
            </a:pPr>
            <a:r>
              <a:rPr lang="ja-JP" altLang="en-US" dirty="0"/>
              <a:t>実行</a:t>
            </a:r>
            <a:endParaRPr lang="en-US" altLang="ja-JP" dirty="0"/>
          </a:p>
          <a:p>
            <a:pPr marL="817200" lvl="1" indent="-457200">
              <a:buFont typeface="+mj-lt"/>
              <a:buAutoNum type="arabicPeriod"/>
            </a:pPr>
            <a:r>
              <a:rPr kumimoji="1" lang="ja-JP" altLang="en-US" dirty="0"/>
              <a:t>レジスタ書き戻し</a:t>
            </a:r>
            <a:endParaRPr kumimoji="1" lang="en-US" altLang="ja-JP" dirty="0"/>
          </a:p>
          <a:p>
            <a:r>
              <a:rPr lang="en-US" altLang="ja-JP" dirty="0"/>
              <a:t>RISC-V </a:t>
            </a:r>
            <a:r>
              <a:rPr lang="ja-JP" altLang="en-US" dirty="0"/>
              <a:t>の加算命令を実行する流れをざっとみる</a:t>
            </a:r>
            <a:endParaRPr lang="en-US" altLang="ja-JP" dirty="0"/>
          </a:p>
        </p:txBody>
      </p:sp>
    </p:spTree>
    <p:extLst>
      <p:ext uri="{BB962C8B-B14F-4D97-AF65-F5344CB8AC3E}">
        <p14:creationId xmlns:p14="http://schemas.microsoft.com/office/powerpoint/2010/main" val="2044734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命令フェッチ</a:t>
            </a:r>
            <a:endParaRPr kumimoji="1" lang="ja-JP" altLang="en-US" dirty="0"/>
          </a:p>
        </p:txBody>
      </p:sp>
      <p:sp>
        <p:nvSpPr>
          <p:cNvPr id="3" name="テキスト プレースホルダー 2"/>
          <p:cNvSpPr>
            <a:spLocks noGrp="1"/>
          </p:cNvSpPr>
          <p:nvPr>
            <p:ph type="body" sz="quarter" idx="10"/>
          </p:nvPr>
        </p:nvSpPr>
        <p:spPr>
          <a:xfrm>
            <a:off x="251952" y="4599013"/>
            <a:ext cx="8280092" cy="2023864"/>
          </a:xfrm>
        </p:spPr>
        <p:txBody>
          <a:bodyPr anchor="t"/>
          <a:lstStyle/>
          <a:p>
            <a:r>
              <a:rPr lang="ja-JP" altLang="en-US" dirty="0"/>
              <a:t>命令メモリから命令を読み出す</a:t>
            </a:r>
            <a:endParaRPr lang="en-US" altLang="ja-JP" dirty="0"/>
          </a:p>
          <a:p>
            <a:pPr lvl="1"/>
            <a:r>
              <a:rPr lang="ja-JP" altLang="en-US" dirty="0"/>
              <a:t>命令メモリを順に読んでいくため，</a:t>
            </a:r>
            <a:r>
              <a:rPr lang="en-US" altLang="ja-JP" dirty="0"/>
              <a:t>PC </a:t>
            </a:r>
            <a:r>
              <a:rPr lang="ja-JP" altLang="en-US" dirty="0"/>
              <a:t>は毎サイクル加算される</a:t>
            </a:r>
            <a:endParaRPr lang="en-US" altLang="ja-JP" dirty="0"/>
          </a:p>
          <a:p>
            <a:pPr lvl="1"/>
            <a:r>
              <a:rPr lang="ja-JP" altLang="en-US" dirty="0"/>
              <a:t>足している４は，</a:t>
            </a:r>
            <a:r>
              <a:rPr lang="en-US" altLang="ja-JP" dirty="0"/>
              <a:t>RSIC-V </a:t>
            </a:r>
            <a:r>
              <a:rPr lang="ja-JP" altLang="en-US" dirty="0"/>
              <a:t>では命令の幅が４バイトだから</a:t>
            </a:r>
            <a:endParaRPr lang="en-US" altLang="ja-JP" dirty="0"/>
          </a:p>
          <a:p>
            <a:pPr lvl="1"/>
            <a:r>
              <a:rPr lang="ja-JP" altLang="en-US" dirty="0"/>
              <a:t>基本的に，この部分はどの命令でも変わらない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accent6"/>
            </a:solidFill>
            <a:prstDash val="solid"/>
            <a:round/>
            <a:headEnd type="none" w="med" len="med"/>
            <a:tailEnd type="triangle"/>
          </a:ln>
          <a:effectLst/>
        </p:spPr>
      </p:cxnSp>
      <p:sp>
        <p:nvSpPr>
          <p:cNvPr id="51" name="正方形/長方形 50"/>
          <p:cNvSpPr/>
          <p:nvPr/>
        </p:nvSpPr>
        <p:spPr bwMode="auto">
          <a:xfrm>
            <a:off x="2771981"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命令データ</a:t>
            </a:r>
          </a:p>
        </p:txBody>
      </p:sp>
      <p:sp>
        <p:nvSpPr>
          <p:cNvPr id="52" name="正方形/長方形 51"/>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99132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命令デコード</a:t>
            </a:r>
            <a:endParaRPr kumimoji="1" lang="ja-JP" altLang="en-US" dirty="0"/>
          </a:p>
        </p:txBody>
      </p:sp>
      <p:sp>
        <p:nvSpPr>
          <p:cNvPr id="3" name="テキスト プレースホルダー 2"/>
          <p:cNvSpPr>
            <a:spLocks noGrp="1"/>
          </p:cNvSpPr>
          <p:nvPr>
            <p:ph type="body" sz="quarter" idx="10"/>
          </p:nvPr>
        </p:nvSpPr>
        <p:spPr>
          <a:xfrm>
            <a:off x="611956" y="5319022"/>
            <a:ext cx="8280092" cy="1350014"/>
          </a:xfrm>
        </p:spPr>
        <p:txBody>
          <a:bodyPr anchor="t"/>
          <a:lstStyle/>
          <a:p>
            <a:r>
              <a:rPr kumimoji="1" lang="ja-JP" altLang="en-US" dirty="0"/>
              <a:t>取り出した命令からレジスタ番号を表す部分のビットを取り出す</a:t>
            </a:r>
            <a:endParaRPr kumimoji="1" lang="en-US" altLang="ja-JP" dirty="0"/>
          </a:p>
          <a:p>
            <a:pPr lvl="1"/>
            <a:r>
              <a:rPr lang="ja-JP" altLang="en-US" dirty="0"/>
              <a:t>ソース（</a:t>
            </a:r>
            <a:r>
              <a:rPr lang="en-US" altLang="ja-JP" dirty="0"/>
              <a:t>rs1, rs2</a:t>
            </a:r>
            <a:r>
              <a:rPr lang="ja-JP" altLang="en-US" dirty="0"/>
              <a:t>）とディスティネーション（</a:t>
            </a:r>
            <a:r>
              <a:rPr lang="en-US" altLang="ja-JP" dirty="0" err="1"/>
              <a:t>rd</a:t>
            </a:r>
            <a:r>
              <a:rPr lang="ja-JP" altLang="en-US" dirty="0"/>
              <a:t>）</a:t>
            </a:r>
            <a:endParaRPr kumimoji="1" lang="ja-JP" altLang="en-US"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51" name="Freeform 10"/>
          <p:cNvSpPr>
            <a:spLocks/>
          </p:cNvSpPr>
          <p:nvPr/>
        </p:nvSpPr>
        <p:spPr bwMode="auto">
          <a:xfrm flipV="1">
            <a:off x="2771981" y="3248996"/>
            <a:ext cx="360004" cy="72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2" name="直線矢印コネクタ 51"/>
          <p:cNvCxnSpPr/>
          <p:nvPr/>
        </p:nvCxnSpPr>
        <p:spPr bwMode="auto">
          <a:xfrm>
            <a:off x="2771981" y="3609002"/>
            <a:ext cx="360004" cy="0"/>
          </a:xfrm>
          <a:prstGeom prst="straightConnector1">
            <a:avLst/>
          </a:prstGeom>
          <a:noFill/>
          <a:ln w="9525" cap="flat" cmpd="sng" algn="ctr">
            <a:solidFill>
              <a:schemeClr val="tx1"/>
            </a:solidFill>
            <a:prstDash val="solid"/>
            <a:round/>
            <a:headEnd type="oval" w="sm" len="sm"/>
            <a:tailEnd type="triangle"/>
          </a:ln>
          <a:effectLst/>
        </p:spPr>
      </p:cxnSp>
      <p:sp>
        <p:nvSpPr>
          <p:cNvPr id="53" name="正方形/長方形 52"/>
          <p:cNvSpPr/>
          <p:nvPr/>
        </p:nvSpPr>
        <p:spPr bwMode="auto">
          <a:xfrm>
            <a:off x="3131985"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err="1">
                <a:solidFill>
                  <a:schemeClr val="accent6"/>
                </a:solidFill>
                <a:latin typeface="メイリオ" panose="020B0604030504040204" pitchFamily="50" charset="-128"/>
                <a:ea typeface="メイリオ" panose="020B0604030504040204" pitchFamily="50" charset="-128"/>
              </a:rPr>
              <a:t>rd</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4" name="正方形/長方形 53"/>
          <p:cNvSpPr/>
          <p:nvPr/>
        </p:nvSpPr>
        <p:spPr bwMode="auto">
          <a:xfrm>
            <a:off x="3131985"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a:solidFill>
                  <a:schemeClr val="accent6"/>
                </a:solidFill>
                <a:latin typeface="メイリオ" panose="020B0604030504040204" pitchFamily="50" charset="-128"/>
                <a:ea typeface="メイリオ" panose="020B0604030504040204" pitchFamily="50" charset="-128"/>
              </a:rPr>
              <a:t>rs1</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5" name="正方形/長方形 54"/>
          <p:cNvSpPr/>
          <p:nvPr/>
        </p:nvSpPr>
        <p:spPr bwMode="auto">
          <a:xfrm>
            <a:off x="3131985"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lang="ja-JP" altLang="en-US" sz="1400" b="1" dirty="0">
                <a:solidFill>
                  <a:schemeClr val="accent6"/>
                </a:solidFill>
                <a:latin typeface="メイリオ" panose="020B0604030504040204" pitchFamily="50" charset="-128"/>
                <a:ea typeface="メイリオ" panose="020B0604030504040204" pitchFamily="50" charset="-128"/>
              </a:rPr>
              <a:t>（</a:t>
            </a:r>
            <a:r>
              <a:rPr lang="en-US" altLang="ja-JP" sz="1400" b="1" dirty="0">
                <a:solidFill>
                  <a:schemeClr val="accent6"/>
                </a:solidFill>
                <a:latin typeface="メイリオ" panose="020B0604030504040204" pitchFamily="50" charset="-128"/>
                <a:ea typeface="メイリオ" panose="020B0604030504040204" pitchFamily="50" charset="-128"/>
              </a:rPr>
              <a:t>rs2</a:t>
            </a:r>
            <a:r>
              <a:rPr lang="ja-JP" altLang="en-US" sz="1400" b="1" dirty="0">
                <a:solidFill>
                  <a:schemeClr val="accent6"/>
                </a:solidFill>
                <a:latin typeface="メイリオ" panose="020B0604030504040204" pitchFamily="50" charset="-128"/>
                <a:ea typeface="メイリオ" panose="020B0604030504040204" pitchFamily="50" charset="-128"/>
              </a:rPr>
              <a:t>）</a:t>
            </a:r>
            <a:endParaRPr kumimoji="1" lang="ja-JP" altLang="en-US" sz="1400" b="1" dirty="0">
              <a:solidFill>
                <a:schemeClr val="accent6"/>
              </a:solidFill>
              <a:latin typeface="メイリオ" panose="020B0604030504040204" pitchFamily="50" charset="-128"/>
              <a:ea typeface="メイリオ" panose="020B0604030504040204" pitchFamily="50" charset="-128"/>
            </a:endParaRPr>
          </a:p>
        </p:txBody>
      </p:sp>
      <p:cxnSp>
        <p:nvCxnSpPr>
          <p:cNvPr id="56" name="直線矢印コネクタ 55"/>
          <p:cNvCxnSpPr/>
          <p:nvPr/>
        </p:nvCxnSpPr>
        <p:spPr bwMode="auto">
          <a:xfrm>
            <a:off x="2771981" y="3969006"/>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57" name="Text Box 30"/>
          <p:cNvSpPr txBox="1">
            <a:spLocks noChangeArrowheads="1"/>
          </p:cNvSpPr>
          <p:nvPr/>
        </p:nvSpPr>
        <p:spPr bwMode="auto">
          <a:xfrm>
            <a:off x="5652012" y="4869016"/>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58" name="Text Box 31"/>
          <p:cNvSpPr txBox="1">
            <a:spLocks noChangeArrowheads="1"/>
          </p:cNvSpPr>
          <p:nvPr/>
        </p:nvSpPr>
        <p:spPr bwMode="auto">
          <a:xfrm>
            <a:off x="6732024" y="4869016"/>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59" name="Text Box 27"/>
          <p:cNvSpPr txBox="1">
            <a:spLocks noChangeArrowheads="1"/>
          </p:cNvSpPr>
          <p:nvPr/>
        </p:nvSpPr>
        <p:spPr bwMode="auto">
          <a:xfrm>
            <a:off x="971960" y="4869016"/>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60" name="Text Box 27"/>
          <p:cNvSpPr txBox="1">
            <a:spLocks noChangeArrowheads="1"/>
          </p:cNvSpPr>
          <p:nvPr/>
        </p:nvSpPr>
        <p:spPr bwMode="auto">
          <a:xfrm>
            <a:off x="2681979" y="4869016"/>
            <a:ext cx="107950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61" name="Text Box 28"/>
          <p:cNvSpPr txBox="1">
            <a:spLocks noChangeArrowheads="1"/>
          </p:cNvSpPr>
          <p:nvPr/>
        </p:nvSpPr>
        <p:spPr bwMode="auto">
          <a:xfrm>
            <a:off x="3761991" y="4869016"/>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62" name="Text Box 29"/>
          <p:cNvSpPr txBox="1">
            <a:spLocks noChangeArrowheads="1"/>
          </p:cNvSpPr>
          <p:nvPr/>
        </p:nvSpPr>
        <p:spPr bwMode="auto">
          <a:xfrm>
            <a:off x="4842002" y="4869016"/>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64" name="正方形/長方形 63"/>
          <p:cNvSpPr/>
          <p:nvPr/>
        </p:nvSpPr>
        <p:spPr bwMode="auto">
          <a:xfrm>
            <a:off x="881959" y="459901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3817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レジスタ読み出し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デコードで得られたレジスタ番号を使って </a:t>
            </a:r>
            <a:r>
              <a:rPr lang="en-US" altLang="ja-JP" dirty="0"/>
              <a:t>RF </a:t>
            </a:r>
            <a:r>
              <a:rPr lang="ja-JP" altLang="en-US" dirty="0"/>
              <a:t>にアクセス</a:t>
            </a:r>
            <a:endParaRPr lang="en-US" altLang="ja-JP" dirty="0"/>
          </a:p>
          <a:p>
            <a:pPr lvl="1"/>
            <a:r>
              <a:rPr lang="ja-JP" altLang="en-US" dirty="0"/>
              <a:t>ソース・オペランドの値を読み出す</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(rs1)</a:t>
            </a:r>
            <a:endParaRPr kumimoji="1" lang="ja-JP" altLang="en-US" sz="1200"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(rs2)</a:t>
            </a:r>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accent6"/>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accent6"/>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292008"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1" name="正方形/長方形 50"/>
          <p:cNvSpPr/>
          <p:nvPr/>
        </p:nvSpPr>
        <p:spPr bwMode="auto">
          <a:xfrm>
            <a:off x="5292008"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0303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実行</a:t>
            </a:r>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en-US" altLang="ja-JP" dirty="0"/>
              <a:t>RF </a:t>
            </a:r>
            <a:r>
              <a:rPr lang="ja-JP" altLang="en-US" dirty="0"/>
              <a:t>から読みだした２つの値を加算</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5" y="3158995"/>
            <a:ext cx="1260015"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012016" y="3519001"/>
            <a:ext cx="450005" cy="0"/>
          </a:xfrm>
          <a:prstGeom prst="straightConnector1">
            <a:avLst/>
          </a:prstGeom>
          <a:noFill/>
          <a:ln w="9525" cap="flat" cmpd="sng" algn="ctr">
            <a:solidFill>
              <a:schemeClr val="accent6"/>
            </a:solidFill>
            <a:prstDash val="solid"/>
            <a:round/>
            <a:headEnd type="none" w="sm" len="sm"/>
            <a:tailEnd type="triangle"/>
          </a:ln>
          <a:effectLst/>
        </p:spPr>
      </p:cxnSp>
      <p:sp>
        <p:nvSpPr>
          <p:cNvPr id="51" name="正方形/長方形 50"/>
          <p:cNvSpPr/>
          <p:nvPr/>
        </p:nvSpPr>
        <p:spPr bwMode="auto">
          <a:xfrm>
            <a:off x="6462021" y="333899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加算の結果</a:t>
            </a:r>
          </a:p>
        </p:txBody>
      </p:sp>
      <p:sp>
        <p:nvSpPr>
          <p:cNvPr id="52" name="正方形/長方形 51"/>
          <p:cNvSpPr/>
          <p:nvPr/>
        </p:nvSpPr>
        <p:spPr bwMode="auto">
          <a:xfrm>
            <a:off x="4662001"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3" name="正方形/長方形 52"/>
          <p:cNvSpPr/>
          <p:nvPr/>
        </p:nvSpPr>
        <p:spPr bwMode="auto">
          <a:xfrm>
            <a:off x="4662001"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24901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レジスタ書き戻し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加算の結果をレジスタ・ファイルに書き戻す</a:t>
            </a:r>
            <a:endParaRPr lang="en-US" altLang="ja-JP" dirty="0"/>
          </a:p>
          <a:p>
            <a:pPr lvl="1"/>
            <a:r>
              <a:rPr lang="ja-JP" altLang="en-US" dirty="0"/>
              <a:t>データ・メモリには用がないので何もしない</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50" name="Freeform 10"/>
          <p:cNvSpPr>
            <a:spLocks/>
          </p:cNvSpPr>
          <p:nvPr/>
        </p:nvSpPr>
        <p:spPr bwMode="auto">
          <a:xfrm rot="10800000" flipH="1">
            <a:off x="6552022" y="2528985"/>
            <a:ext cx="1980022" cy="90001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552022" y="2978995"/>
            <a:ext cx="180002" cy="0"/>
          </a:xfrm>
          <a:prstGeom prst="straightConnector1">
            <a:avLst/>
          </a:prstGeom>
          <a:noFill/>
          <a:ln w="9525"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3757577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ロードの場合：メモリ・アクセスが加わる</a:t>
            </a:r>
          </a:p>
        </p:txBody>
      </p:sp>
      <p:sp>
        <p:nvSpPr>
          <p:cNvPr id="3" name="テキスト プレースホルダー 2"/>
          <p:cNvSpPr>
            <a:spLocks noGrp="1"/>
          </p:cNvSpPr>
          <p:nvPr>
            <p:ph type="body" sz="quarter" idx="10"/>
          </p:nvPr>
        </p:nvSpPr>
        <p:spPr>
          <a:xfrm>
            <a:off x="611956" y="5769333"/>
            <a:ext cx="8280092" cy="719701"/>
          </a:xfrm>
        </p:spPr>
        <p:txBody>
          <a:bodyPr/>
          <a:lstStyle/>
          <a:p>
            <a:r>
              <a:rPr kumimoji="1" lang="ja-JP" altLang="en-US" dirty="0"/>
              <a:t>加算命令との違い：</a:t>
            </a:r>
            <a:endParaRPr kumimoji="1" lang="en-US" altLang="ja-JP" dirty="0"/>
          </a:p>
          <a:p>
            <a:pPr lvl="1"/>
            <a:r>
              <a:rPr kumimoji="1" lang="ja-JP" altLang="en-US" dirty="0"/>
              <a:t>アドレスの計算（</a:t>
            </a:r>
            <a:r>
              <a:rPr lang="en-US" altLang="ja-JP" dirty="0">
                <a:solidFill>
                  <a:schemeClr val="tx1">
                    <a:lumMod val="85000"/>
                    <a:lumOff val="15000"/>
                  </a:schemeClr>
                </a:solidFill>
                <a:latin typeface="Consolas" panose="020B0609020204030204" pitchFamily="49" charset="0"/>
              </a:rPr>
              <a:t>x[rs1] + immediate</a:t>
            </a:r>
            <a:r>
              <a:rPr kumimoji="1" lang="ja-JP" altLang="en-US" dirty="0"/>
              <a:t>）を </a:t>
            </a:r>
            <a:r>
              <a:rPr kumimoji="1" lang="en-US" altLang="ja-JP" dirty="0"/>
              <a:t>ALU </a:t>
            </a:r>
            <a:r>
              <a:rPr kumimoji="1" lang="ja-JP" altLang="en-US" dirty="0"/>
              <a:t>でやる</a:t>
            </a:r>
            <a:endParaRPr kumimoji="1" lang="en-US" altLang="ja-JP" dirty="0"/>
          </a:p>
          <a:p>
            <a:pPr lvl="1"/>
            <a:r>
              <a:rPr kumimoji="1" lang="ja-JP" altLang="en-US" dirty="0"/>
              <a:t>得られたアドレスでデータ・メモリにアクセス</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accent6"/>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Text Box 30"/>
          <p:cNvSpPr txBox="1">
            <a:spLocks noChangeArrowheads="1"/>
          </p:cNvSpPr>
          <p:nvPr/>
        </p:nvSpPr>
        <p:spPr bwMode="auto">
          <a:xfrm>
            <a:off x="5382010" y="504901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7" name="Text Box 31"/>
          <p:cNvSpPr txBox="1">
            <a:spLocks noChangeArrowheads="1"/>
          </p:cNvSpPr>
          <p:nvPr/>
        </p:nvSpPr>
        <p:spPr bwMode="auto">
          <a:xfrm>
            <a:off x="6462022" y="504901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48" name="Text Box 28"/>
          <p:cNvSpPr txBox="1">
            <a:spLocks noChangeArrowheads="1"/>
          </p:cNvSpPr>
          <p:nvPr/>
        </p:nvSpPr>
        <p:spPr bwMode="auto">
          <a:xfrm>
            <a:off x="3491989" y="5049018"/>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49" name="Text Box 29"/>
          <p:cNvSpPr txBox="1">
            <a:spLocks noChangeArrowheads="1"/>
          </p:cNvSpPr>
          <p:nvPr/>
        </p:nvSpPr>
        <p:spPr bwMode="auto">
          <a:xfrm>
            <a:off x="4572000" y="504901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50" name="正方形/長方形 49"/>
          <p:cNvSpPr/>
          <p:nvPr/>
        </p:nvSpPr>
        <p:spPr bwMode="auto">
          <a:xfrm>
            <a:off x="611957" y="477901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27"/>
          <p:cNvSpPr txBox="1">
            <a:spLocks noChangeArrowheads="1"/>
          </p:cNvSpPr>
          <p:nvPr/>
        </p:nvSpPr>
        <p:spPr bwMode="auto">
          <a:xfrm>
            <a:off x="701958" y="5049018"/>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52" name="正方形/長方形 5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 </a:t>
            </a:r>
            <a:r>
              <a:rPr kumimoji="1" lang="en-US" altLang="ja-JP" sz="1200" b="1" dirty="0">
                <a:solidFill>
                  <a:schemeClr val="accent6"/>
                </a:solidFill>
                <a:latin typeface="メイリオ" panose="020B0604030504040204" pitchFamily="50" charset="-128"/>
                <a:ea typeface="メイリオ" panose="020B0604030504040204" pitchFamily="50" charset="-128"/>
              </a:rPr>
              <a:t>(</a:t>
            </a:r>
            <a:r>
              <a:rPr kumimoji="1" lang="en-US" altLang="ja-JP" sz="1200" b="1" dirty="0" err="1">
                <a:solidFill>
                  <a:schemeClr val="accent6"/>
                </a:solidFill>
                <a:latin typeface="メイリオ" panose="020B0604030504040204" pitchFamily="50" charset="-128"/>
                <a:ea typeface="メイリオ" panose="020B0604030504040204" pitchFamily="50" charset="-128"/>
              </a:rPr>
              <a:t>rd</a:t>
            </a:r>
            <a:r>
              <a:rPr kumimoji="1" lang="en-US" altLang="ja-JP" sz="1200" b="1" dirty="0">
                <a:solidFill>
                  <a:schemeClr val="accent6"/>
                </a:solidFill>
                <a:latin typeface="メイリオ" panose="020B0604030504040204" pitchFamily="50" charset="-128"/>
                <a:ea typeface="メイリオ" panose="020B0604030504040204" pitchFamily="50" charset="-128"/>
              </a:rPr>
              <a:t>)</a:t>
            </a:r>
            <a:endParaRPr kumimoji="1" lang="ja-JP" altLang="en-US" sz="1200" b="1"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89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各処理は基本的には左から右に流れる</a:t>
            </a:r>
            <a:endParaRPr kumimoji="1" lang="ja-JP" altLang="en-US" dirty="0"/>
          </a:p>
        </p:txBody>
      </p:sp>
      <p:sp>
        <p:nvSpPr>
          <p:cNvPr id="3" name="テキスト プレースホルダー 2"/>
          <p:cNvSpPr>
            <a:spLocks noGrp="1"/>
          </p:cNvSpPr>
          <p:nvPr>
            <p:ph type="body" sz="quarter" idx="10"/>
          </p:nvPr>
        </p:nvSpPr>
        <p:spPr>
          <a:xfrm>
            <a:off x="611956" y="5049018"/>
            <a:ext cx="8280092" cy="899703"/>
          </a:xfrm>
        </p:spPr>
        <p:txBody>
          <a:bodyPr anchor="t"/>
          <a:lstStyle/>
          <a:p>
            <a:r>
              <a:rPr kumimoji="1" lang="ja-JP" altLang="en-US" dirty="0"/>
              <a:t>特定のユニットで仕事をしている間，他の部分は遊んでいる</a:t>
            </a:r>
            <a:endParaRPr kumimoji="1" lang="en-US" altLang="ja-JP" dirty="0"/>
          </a:p>
          <a:p>
            <a:r>
              <a:rPr kumimoji="1" lang="ja-JP" altLang="en-US" dirty="0"/>
              <a:t>パイプライン化</a:t>
            </a:r>
            <a:endParaRPr kumimoji="1" lang="en-US" altLang="ja-JP" dirty="0"/>
          </a:p>
          <a:p>
            <a:pPr lvl="1"/>
            <a:r>
              <a:rPr kumimoji="1" lang="ja-JP" altLang="en-US" dirty="0"/>
              <a:t>これをもとに，導入で話したように処理をオーバーラップさせる</a:t>
            </a:r>
            <a:endParaRPr kumimoji="1"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3" name="角丸四角形 12"/>
          <p:cNvSpPr/>
          <p:nvPr/>
        </p:nvSpPr>
        <p:spPr bwMode="auto">
          <a:xfrm>
            <a:off x="0" y="1178975"/>
            <a:ext cx="252002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2771980" y="1178975"/>
            <a:ext cx="198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1" name="角丸四角形 50"/>
          <p:cNvSpPr/>
          <p:nvPr/>
        </p:nvSpPr>
        <p:spPr bwMode="auto">
          <a:xfrm>
            <a:off x="4932004" y="1178975"/>
            <a:ext cx="153001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角丸四角形 51"/>
          <p:cNvSpPr/>
          <p:nvPr/>
        </p:nvSpPr>
        <p:spPr bwMode="auto">
          <a:xfrm>
            <a:off x="6642023" y="1178975"/>
            <a:ext cx="207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IF</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ID</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EX</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MEM</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WB</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9" name="角丸四角形 58"/>
          <p:cNvSpPr/>
          <p:nvPr/>
        </p:nvSpPr>
        <p:spPr bwMode="auto">
          <a:xfrm>
            <a:off x="1331964" y="279899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4066439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9"/>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9"/>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9"/>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１０から０までを２づつ下りながら数える以下のループをアセンブリ言語で書け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i-=2)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347123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パイプライン化</a:t>
            </a:r>
            <a:endParaRPr lang="en-US" altLang="ja-JP" b="1" dirty="0"/>
          </a:p>
        </p:txBody>
      </p:sp>
    </p:spTree>
    <p:extLst>
      <p:ext uri="{BB962C8B-B14F-4D97-AF65-F5344CB8AC3E}">
        <p14:creationId xmlns:p14="http://schemas.microsoft.com/office/powerpoint/2010/main" val="3034790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b="1" dirty="0"/>
              <a:t>上記のパイプライン化</a:t>
            </a:r>
            <a:endParaRPr kumimoji="1" lang="en-US" altLang="ja-JP" b="1"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9064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a:t>
            </a:r>
          </a:p>
        </p:txBody>
      </p:sp>
      <p:sp>
        <p:nvSpPr>
          <p:cNvPr id="3" name="テキスト プレースホルダー 2"/>
          <p:cNvSpPr>
            <a:spLocks noGrp="1"/>
          </p:cNvSpPr>
          <p:nvPr>
            <p:ph type="body" sz="quarter" idx="10"/>
          </p:nvPr>
        </p:nvSpPr>
        <p:spPr/>
        <p:txBody>
          <a:bodyPr/>
          <a:lstStyle/>
          <a:p>
            <a:r>
              <a:rPr lang="ja-JP" altLang="en-US" dirty="0"/>
              <a:t>回路のまとまりをオーバラップさせる単位にする</a:t>
            </a:r>
            <a:endParaRPr lang="en-US" altLang="ja-JP" dirty="0"/>
          </a:p>
          <a:p>
            <a:pPr lvl="1"/>
            <a:r>
              <a:rPr lang="ja-JP" altLang="en-US" dirty="0"/>
              <a:t>この単位を</a:t>
            </a:r>
            <a:r>
              <a:rPr lang="ja-JP" altLang="en-US" dirty="0">
                <a:solidFill>
                  <a:schemeClr val="accent5"/>
                </a:solidFill>
              </a:rPr>
              <a:t>ステージ</a:t>
            </a:r>
            <a:r>
              <a:rPr lang="ja-JP" altLang="en-US" dirty="0"/>
              <a:t>と呼ぶ</a:t>
            </a:r>
            <a:endParaRPr lang="en-US" altLang="ja-JP" dirty="0"/>
          </a:p>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02403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工場のラインを考える（再）</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61931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命令パイプラインの実行の様子</a:t>
            </a:r>
            <a:endParaRPr lang="en-US" altLang="ja-JP" dirty="0"/>
          </a:p>
        </p:txBody>
      </p:sp>
      <p:sp>
        <p:nvSpPr>
          <p:cNvPr id="202755" name="Rectangle 3"/>
          <p:cNvSpPr>
            <a:spLocks noChangeArrowheads="1"/>
          </p:cNvSpPr>
          <p:nvPr/>
        </p:nvSpPr>
        <p:spPr bwMode="auto">
          <a:xfrm>
            <a:off x="2141538"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6" name="AutoShape 4"/>
          <p:cNvCxnSpPr>
            <a:cxnSpLocks noChangeShapeType="1"/>
            <a:stCxn id="202755" idx="3"/>
            <a:endCxn id="202757" idx="1"/>
          </p:cNvCxnSpPr>
          <p:nvPr/>
        </p:nvCxnSpPr>
        <p:spPr bwMode="auto">
          <a:xfrm>
            <a:off x="2700338" y="1540438"/>
            <a:ext cx="500062"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7" name="Rectangle 5"/>
          <p:cNvSpPr>
            <a:spLocks noChangeArrowheads="1"/>
          </p:cNvSpPr>
          <p:nvPr/>
        </p:nvSpPr>
        <p:spPr bwMode="auto">
          <a:xfrm>
            <a:off x="3219450"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8" name="AutoShape 6"/>
          <p:cNvCxnSpPr>
            <a:cxnSpLocks noChangeShapeType="1"/>
            <a:stCxn id="202757" idx="3"/>
            <a:endCxn id="202759" idx="1"/>
          </p:cNvCxnSpPr>
          <p:nvPr/>
        </p:nvCxnSpPr>
        <p:spPr bwMode="auto">
          <a:xfrm>
            <a:off x="3778250" y="1540438"/>
            <a:ext cx="504825"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9" name="Rectangle 7"/>
          <p:cNvSpPr>
            <a:spLocks noChangeArrowheads="1"/>
          </p:cNvSpPr>
          <p:nvPr/>
        </p:nvSpPr>
        <p:spPr bwMode="auto">
          <a:xfrm>
            <a:off x="43021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0" name="AutoShape 8"/>
          <p:cNvCxnSpPr>
            <a:cxnSpLocks noChangeShapeType="1"/>
            <a:stCxn id="202759" idx="3"/>
            <a:endCxn id="202761" idx="1"/>
          </p:cNvCxnSpPr>
          <p:nvPr/>
        </p:nvCxnSpPr>
        <p:spPr bwMode="auto">
          <a:xfrm>
            <a:off x="4860925" y="1540438"/>
            <a:ext cx="501650"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1" name="Rectangle 9"/>
          <p:cNvSpPr>
            <a:spLocks noChangeArrowheads="1"/>
          </p:cNvSpPr>
          <p:nvPr/>
        </p:nvSpPr>
        <p:spPr bwMode="auto">
          <a:xfrm>
            <a:off x="53816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2" name="AutoShape 10"/>
          <p:cNvCxnSpPr>
            <a:cxnSpLocks noChangeShapeType="1"/>
            <a:stCxn id="202761" idx="3"/>
            <a:endCxn id="202763" idx="1"/>
          </p:cNvCxnSpPr>
          <p:nvPr/>
        </p:nvCxnSpPr>
        <p:spPr bwMode="auto">
          <a:xfrm>
            <a:off x="5940425" y="1540438"/>
            <a:ext cx="503238"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3" name="Rectangle 11"/>
          <p:cNvSpPr>
            <a:spLocks noChangeArrowheads="1"/>
          </p:cNvSpPr>
          <p:nvPr/>
        </p:nvSpPr>
        <p:spPr bwMode="auto">
          <a:xfrm>
            <a:off x="6462713"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sp>
        <p:nvSpPr>
          <p:cNvPr id="202764" name="Rectangle 12"/>
          <p:cNvSpPr>
            <a:spLocks noChangeArrowheads="1"/>
          </p:cNvSpPr>
          <p:nvPr/>
        </p:nvSpPr>
        <p:spPr bwMode="auto">
          <a:xfrm>
            <a:off x="2232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dirty="0">
                <a:latin typeface="+mn-lt"/>
                <a:ea typeface="+mn-ea"/>
              </a:rPr>
              <a:t>IF</a:t>
            </a:r>
          </a:p>
        </p:txBody>
      </p:sp>
      <p:sp>
        <p:nvSpPr>
          <p:cNvPr id="202765" name="Rectangle 13"/>
          <p:cNvSpPr>
            <a:spLocks noChangeArrowheads="1"/>
          </p:cNvSpPr>
          <p:nvPr/>
        </p:nvSpPr>
        <p:spPr bwMode="auto">
          <a:xfrm>
            <a:off x="3311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ID</a:t>
            </a:r>
          </a:p>
        </p:txBody>
      </p:sp>
      <p:sp>
        <p:nvSpPr>
          <p:cNvPr id="202766" name="Rectangle 14"/>
          <p:cNvSpPr>
            <a:spLocks noChangeArrowheads="1"/>
          </p:cNvSpPr>
          <p:nvPr/>
        </p:nvSpPr>
        <p:spPr bwMode="auto">
          <a:xfrm>
            <a:off x="4391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EX</a:t>
            </a:r>
          </a:p>
        </p:txBody>
      </p:sp>
      <p:sp>
        <p:nvSpPr>
          <p:cNvPr id="202767" name="Rectangle 15"/>
          <p:cNvSpPr>
            <a:spLocks noChangeArrowheads="1"/>
          </p:cNvSpPr>
          <p:nvPr/>
        </p:nvSpPr>
        <p:spPr bwMode="auto">
          <a:xfrm>
            <a:off x="5470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MEM</a:t>
            </a:r>
          </a:p>
        </p:txBody>
      </p:sp>
      <p:sp>
        <p:nvSpPr>
          <p:cNvPr id="202768" name="Rectangle 16"/>
          <p:cNvSpPr>
            <a:spLocks noChangeArrowheads="1"/>
          </p:cNvSpPr>
          <p:nvPr/>
        </p:nvSpPr>
        <p:spPr bwMode="auto">
          <a:xfrm>
            <a:off x="6550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WB</a:t>
            </a:r>
          </a:p>
        </p:txBody>
      </p:sp>
      <p:grpSp>
        <p:nvGrpSpPr>
          <p:cNvPr id="202769" name="Group 17"/>
          <p:cNvGrpSpPr>
            <a:grpSpLocks/>
          </p:cNvGrpSpPr>
          <p:nvPr/>
        </p:nvGrpSpPr>
        <p:grpSpPr bwMode="auto">
          <a:xfrm>
            <a:off x="-4249738" y="1357876"/>
            <a:ext cx="5761038" cy="360362"/>
            <a:chOff x="725" y="1876"/>
            <a:chExt cx="3629" cy="227"/>
          </a:xfrm>
        </p:grpSpPr>
        <p:sp>
          <p:nvSpPr>
            <p:cNvPr id="202770" name="Rectangle 18"/>
            <p:cNvSpPr>
              <a:spLocks noChangeArrowheads="1"/>
            </p:cNvSpPr>
            <p:nvPr/>
          </p:nvSpPr>
          <p:spPr bwMode="auto">
            <a:xfrm>
              <a:off x="412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771" name="Rectangle 19"/>
            <p:cNvSpPr>
              <a:spLocks noChangeArrowheads="1"/>
            </p:cNvSpPr>
            <p:nvPr/>
          </p:nvSpPr>
          <p:spPr bwMode="auto">
            <a:xfrm>
              <a:off x="344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772" name="Rectangle 20"/>
            <p:cNvSpPr>
              <a:spLocks noChangeArrowheads="1"/>
            </p:cNvSpPr>
            <p:nvPr/>
          </p:nvSpPr>
          <p:spPr bwMode="auto">
            <a:xfrm>
              <a:off x="276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773" name="Rectangle 21"/>
            <p:cNvSpPr>
              <a:spLocks noChangeArrowheads="1"/>
            </p:cNvSpPr>
            <p:nvPr/>
          </p:nvSpPr>
          <p:spPr bwMode="auto">
            <a:xfrm>
              <a:off x="208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774" name="Rectangle 22"/>
            <p:cNvSpPr>
              <a:spLocks noChangeArrowheads="1"/>
            </p:cNvSpPr>
            <p:nvPr/>
          </p:nvSpPr>
          <p:spPr bwMode="auto">
            <a:xfrm>
              <a:off x="140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775" name="Rectangle 23"/>
            <p:cNvSpPr>
              <a:spLocks noChangeArrowheads="1"/>
            </p:cNvSpPr>
            <p:nvPr/>
          </p:nvSpPr>
          <p:spPr bwMode="auto">
            <a:xfrm>
              <a:off x="725"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grpSp>
      <p:sp>
        <p:nvSpPr>
          <p:cNvPr id="202776" name="Rectangle 24"/>
          <p:cNvSpPr>
            <a:spLocks noChangeArrowheads="1"/>
          </p:cNvSpPr>
          <p:nvPr/>
        </p:nvSpPr>
        <p:spPr bwMode="auto">
          <a:xfrm>
            <a:off x="1420813"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792163" y="27993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792163" y="34295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792163" y="40582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792163" y="468845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792163" y="531868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1241425" y="252786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2141538"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854325" y="27056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567113" y="2702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279900" y="269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2141538" y="3339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854325" y="33359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567113" y="3332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279900" y="332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5022850" y="3347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854325" y="39661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567113" y="3962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279900" y="395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5022850" y="3977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741988" y="396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567113" y="45932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279900" y="45900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5022850" y="4607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741988"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462713"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279900" y="52202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5022850" y="5237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741988"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462713"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7181850"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1" name="Rectangle 89"/>
          <p:cNvSpPr>
            <a:spLocks noChangeArrowheads="1"/>
          </p:cNvSpPr>
          <p:nvPr/>
        </p:nvSpPr>
        <p:spPr bwMode="auto">
          <a:xfrm>
            <a:off x="5022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42" name="Rectangle 90"/>
          <p:cNvSpPr>
            <a:spLocks noChangeArrowheads="1"/>
          </p:cNvSpPr>
          <p:nvPr/>
        </p:nvSpPr>
        <p:spPr bwMode="auto">
          <a:xfrm>
            <a:off x="5741988"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43" name="Rectangle 91"/>
          <p:cNvSpPr>
            <a:spLocks noChangeArrowheads="1"/>
          </p:cNvSpPr>
          <p:nvPr/>
        </p:nvSpPr>
        <p:spPr bwMode="auto">
          <a:xfrm>
            <a:off x="6462713"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44" name="Rectangle 92"/>
          <p:cNvSpPr>
            <a:spLocks noChangeArrowheads="1"/>
          </p:cNvSpPr>
          <p:nvPr/>
        </p:nvSpPr>
        <p:spPr bwMode="auto">
          <a:xfrm>
            <a:off x="7181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5" name="Rectangle 93"/>
          <p:cNvSpPr>
            <a:spLocks noChangeArrowheads="1"/>
          </p:cNvSpPr>
          <p:nvPr/>
        </p:nvSpPr>
        <p:spPr bwMode="auto">
          <a:xfrm>
            <a:off x="7902575"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6" name="Rectangle 94"/>
          <p:cNvSpPr>
            <a:spLocks noChangeArrowheads="1"/>
          </p:cNvSpPr>
          <p:nvPr/>
        </p:nvSpPr>
        <p:spPr bwMode="auto">
          <a:xfrm>
            <a:off x="792163" y="59489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sp>
        <p:nvSpPr>
          <p:cNvPr id="202847" name="Rectangle 95"/>
          <p:cNvSpPr>
            <a:spLocks noChangeArrowheads="1"/>
          </p:cNvSpPr>
          <p:nvPr/>
        </p:nvSpPr>
        <p:spPr bwMode="auto">
          <a:xfrm>
            <a:off x="1331913" y="2618351"/>
            <a:ext cx="719137" cy="3789362"/>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351838" y="207860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264939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6 -4.07407E-6 L 0.11805 0.00024 " pathEditMode="relative" rAng="0" ptsTypes="AA">
                                      <p:cBhvr>
                                        <p:cTn id="6" dur="2000" fill="hold"/>
                                        <p:tgtEl>
                                          <p:spTgt spid="202769"/>
                                        </p:tgtEl>
                                        <p:attrNameLst>
                                          <p:attrName>ppt_x</p:attrName>
                                          <p:attrName>ppt_y</p:attrName>
                                        </p:attrNameLst>
                                      </p:cBhvr>
                                      <p:rCtr x="5903" y="0"/>
                                    </p:animMotion>
                                  </p:childTnLst>
                                </p:cTn>
                              </p:par>
                              <p:par>
                                <p:cTn id="7" presetID="10" presetClass="entr" presetSubtype="0" fill="hold" grpId="0" nodeType="withEffect">
                                  <p:stCondLst>
                                    <p:cond delay="0"/>
                                  </p:stCondLst>
                                  <p:childTnLst>
                                    <p:set>
                                      <p:cBhvr>
                                        <p:cTn id="8" dur="1" fill="hold">
                                          <p:stCondLst>
                                            <p:cond delay="0"/>
                                          </p:stCondLst>
                                        </p:cTn>
                                        <p:tgtEl>
                                          <p:spTgt spid="202847"/>
                                        </p:tgtEl>
                                        <p:attrNameLst>
                                          <p:attrName>style.visibility</p:attrName>
                                        </p:attrNameLst>
                                      </p:cBhvr>
                                      <p:to>
                                        <p:strVal val="visible"/>
                                      </p:to>
                                    </p:set>
                                    <p:animEffect transition="in" filter="fade">
                                      <p:cBhvr>
                                        <p:cTn id="9" dur="2000"/>
                                        <p:tgtEl>
                                          <p:spTgt spid="202847"/>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11805 0.00024 L 0.23628 0.00024 " pathEditMode="relative" rAng="0" ptsTypes="AA">
                                      <p:cBhvr>
                                        <p:cTn id="13" dur="2000" fill="hold"/>
                                        <p:tgtEl>
                                          <p:spTgt spid="202769"/>
                                        </p:tgtEl>
                                        <p:attrNameLst>
                                          <p:attrName>ppt_x</p:attrName>
                                          <p:attrName>ppt_y</p:attrName>
                                        </p:attrNameLst>
                                      </p:cBhvr>
                                      <p:rCtr x="5903" y="0"/>
                                    </p:animMotion>
                                  </p:childTnLst>
                                </p:cTn>
                              </p:par>
                              <p:par>
                                <p:cTn id="14" presetID="63" presetClass="path" presetSubtype="0" accel="50000" decel="50000" fill="hold" grpId="1" nodeType="withEffect">
                                  <p:stCondLst>
                                    <p:cond delay="0"/>
                                  </p:stCondLst>
                                  <p:childTnLst>
                                    <p:animMotion origin="layout" path="M 4.16667E-6 -3.7037E-7 L 0.07882 -0.00046 " pathEditMode="relative" rAng="0" ptsTypes="AA">
                                      <p:cBhvr>
                                        <p:cTn id="15" dur="2000" fill="hold"/>
                                        <p:tgtEl>
                                          <p:spTgt spid="202847"/>
                                        </p:tgtEl>
                                        <p:attrNameLst>
                                          <p:attrName>ppt_x</p:attrName>
                                          <p:attrName>ppt_y</p:attrName>
                                        </p:attrNameLst>
                                      </p:cBhvr>
                                      <p:rCtr x="3941" y="-23"/>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23628 0.00024 L 0.35434 0.00024 " pathEditMode="relative" rAng="0" ptsTypes="AA">
                                      <p:cBhvr>
                                        <p:cTn id="19" dur="2000" fill="hold"/>
                                        <p:tgtEl>
                                          <p:spTgt spid="202769"/>
                                        </p:tgtEl>
                                        <p:attrNameLst>
                                          <p:attrName>ppt_x</p:attrName>
                                          <p:attrName>ppt_y</p:attrName>
                                        </p:attrNameLst>
                                      </p:cBhvr>
                                      <p:rCtr x="5903" y="0"/>
                                    </p:animMotion>
                                  </p:childTnLst>
                                </p:cTn>
                              </p:par>
                              <p:par>
                                <p:cTn id="20" presetID="63" presetClass="path" presetSubtype="0" accel="50000" decel="50000" fill="hold" grpId="2" nodeType="withEffect">
                                  <p:stCondLst>
                                    <p:cond delay="0"/>
                                  </p:stCondLst>
                                  <p:childTnLst>
                                    <p:animMotion origin="layout" path="M 0.07882 -0.00046 L 0.15763 -0.00046 " pathEditMode="relative" rAng="0" ptsTypes="AA">
                                      <p:cBhvr>
                                        <p:cTn id="21" dur="2000" fill="hold"/>
                                        <p:tgtEl>
                                          <p:spTgt spid="202847"/>
                                        </p:tgtEl>
                                        <p:attrNameLst>
                                          <p:attrName>ppt_x</p:attrName>
                                          <p:attrName>ppt_y</p:attrName>
                                        </p:attrNameLst>
                                      </p:cBhvr>
                                      <p:rCtr x="3941" y="0"/>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35434 0.00024 L 0.47239 0.00024 " pathEditMode="relative" rAng="0" ptsTypes="AA">
                                      <p:cBhvr>
                                        <p:cTn id="25" dur="2000" fill="hold"/>
                                        <p:tgtEl>
                                          <p:spTgt spid="202769"/>
                                        </p:tgtEl>
                                        <p:attrNameLst>
                                          <p:attrName>ppt_x</p:attrName>
                                          <p:attrName>ppt_y</p:attrName>
                                        </p:attrNameLst>
                                      </p:cBhvr>
                                      <p:rCtr x="5903" y="0"/>
                                    </p:animMotion>
                                  </p:childTnLst>
                                </p:cTn>
                              </p:par>
                              <p:par>
                                <p:cTn id="26" presetID="63" presetClass="path" presetSubtype="0" accel="50000" decel="50000" fill="hold" grpId="3" nodeType="withEffect">
                                  <p:stCondLst>
                                    <p:cond delay="0"/>
                                  </p:stCondLst>
                                  <p:childTnLst>
                                    <p:animMotion origin="layout" path="M 0.15763 -0.00046 L 0.23628 -0.00046 " pathEditMode="relative" rAng="0" ptsTypes="AA">
                                      <p:cBhvr>
                                        <p:cTn id="27" dur="2000" fill="hold"/>
                                        <p:tgtEl>
                                          <p:spTgt spid="202847"/>
                                        </p:tgtEl>
                                        <p:attrNameLst>
                                          <p:attrName>ppt_x</p:attrName>
                                          <p:attrName>ppt_y</p:attrName>
                                        </p:attrNameLst>
                                      </p:cBhvr>
                                      <p:rCtr x="3924" y="0"/>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0.47239 0.00024 L 0.59062 0.00024 " pathEditMode="relative" rAng="0" ptsTypes="AA">
                                      <p:cBhvr>
                                        <p:cTn id="31" dur="2000" fill="hold"/>
                                        <p:tgtEl>
                                          <p:spTgt spid="202769"/>
                                        </p:tgtEl>
                                        <p:attrNameLst>
                                          <p:attrName>ppt_x</p:attrName>
                                          <p:attrName>ppt_y</p:attrName>
                                        </p:attrNameLst>
                                      </p:cBhvr>
                                      <p:rCtr x="5903" y="0"/>
                                    </p:animMotion>
                                  </p:childTnLst>
                                </p:cTn>
                              </p:par>
                              <p:par>
                                <p:cTn id="32" presetID="63" presetClass="path" presetSubtype="0" accel="50000" decel="50000" fill="hold" grpId="4" nodeType="withEffect">
                                  <p:stCondLst>
                                    <p:cond delay="0"/>
                                  </p:stCondLst>
                                  <p:childTnLst>
                                    <p:animMotion origin="layout" path="M 0.23628 -0.00046 L 0.3151 -0.00046 " pathEditMode="relative" rAng="0" ptsTypes="AA">
                                      <p:cBhvr>
                                        <p:cTn id="33" dur="2000" fill="hold"/>
                                        <p:tgtEl>
                                          <p:spTgt spid="202847"/>
                                        </p:tgtEl>
                                        <p:attrNameLst>
                                          <p:attrName>ppt_x</p:attrName>
                                          <p:attrName>ppt_y</p:attrName>
                                        </p:attrNameLst>
                                      </p:cBhvr>
                                      <p:rCtr x="3941" y="0"/>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59062 0.00024 L 0.70868 0.00024 " pathEditMode="relative" rAng="0" ptsTypes="AA">
                                      <p:cBhvr>
                                        <p:cTn id="37" dur="2000" fill="hold"/>
                                        <p:tgtEl>
                                          <p:spTgt spid="202769"/>
                                        </p:tgtEl>
                                        <p:attrNameLst>
                                          <p:attrName>ppt_x</p:attrName>
                                          <p:attrName>ppt_y</p:attrName>
                                        </p:attrNameLst>
                                      </p:cBhvr>
                                      <p:rCtr x="5903" y="0"/>
                                    </p:animMotion>
                                  </p:childTnLst>
                                </p:cTn>
                              </p:par>
                              <p:par>
                                <p:cTn id="38" presetID="63" presetClass="path" presetSubtype="0" accel="50000" decel="50000" fill="hold" grpId="5" nodeType="withEffect">
                                  <p:stCondLst>
                                    <p:cond delay="0"/>
                                  </p:stCondLst>
                                  <p:childTnLst>
                                    <p:animMotion origin="layout" path="M 0.3151 -0.00046 L 0.39392 -0.00046 " pathEditMode="relative" rAng="0" ptsTypes="AA">
                                      <p:cBhvr>
                                        <p:cTn id="39" dur="2000" fill="hold"/>
                                        <p:tgtEl>
                                          <p:spTgt spid="202847"/>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47" grpId="0" animBg="1"/>
      <p:bldP spid="202847" grpId="1" animBg="1"/>
      <p:bldP spid="202847" grpId="2" animBg="1"/>
      <p:bldP spid="202847" grpId="3" animBg="1"/>
      <p:bldP spid="202847" grpId="4" animBg="1"/>
      <p:bldP spid="202847" grpId="5"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パイプライン・チャートの見方</a:t>
            </a:r>
            <a:br>
              <a:rPr lang="en-US" altLang="ja-JP" dirty="0"/>
            </a:br>
            <a:r>
              <a:rPr lang="ja-JP" altLang="en-US" sz="2000" dirty="0"/>
              <a:t>ここから先で多用されるので重要</a:t>
            </a:r>
            <a:endParaRPr lang="en-US" altLang="ja-JP" dirty="0"/>
          </a:p>
        </p:txBody>
      </p:sp>
      <p:sp>
        <p:nvSpPr>
          <p:cNvPr id="2" name="テキスト プレースホルダー 1"/>
          <p:cNvSpPr>
            <a:spLocks noGrp="1"/>
          </p:cNvSpPr>
          <p:nvPr>
            <p:ph type="body" sz="quarter" idx="10"/>
          </p:nvPr>
        </p:nvSpPr>
        <p:spPr>
          <a:xfrm>
            <a:off x="-108052" y="5409022"/>
            <a:ext cx="9144000" cy="539699"/>
          </a:xfrm>
        </p:spPr>
        <p:txBody>
          <a:bodyPr/>
          <a:lstStyle/>
          <a:p>
            <a:pPr lvl="1"/>
            <a:r>
              <a:rPr kumimoji="1" lang="ja-JP" altLang="en-US" dirty="0"/>
              <a:t>左から右にむかって時間は進む</a:t>
            </a:r>
            <a:endParaRPr kumimoji="1" lang="en-US" altLang="ja-JP" dirty="0"/>
          </a:p>
          <a:p>
            <a:pPr lvl="1"/>
            <a:r>
              <a:rPr kumimoji="1" lang="ja-JP" altLang="en-US" dirty="0"/>
              <a:t>上から下にむかって命令が実行順に置かれる</a:t>
            </a:r>
            <a:endParaRPr kumimoji="1" lang="en-US" altLang="ja-JP" dirty="0"/>
          </a:p>
          <a:p>
            <a:pPr lvl="1"/>
            <a:r>
              <a:rPr kumimoji="1" lang="ja-JP" altLang="en-US" dirty="0"/>
              <a:t>各ステージを表す四角は左側にある命令がその時そこにいることを示す</a:t>
            </a:r>
            <a:endParaRPr kumimoji="1" lang="en-US" altLang="ja-JP" dirty="0"/>
          </a:p>
          <a:p>
            <a:pPr lvl="2"/>
            <a:r>
              <a:rPr kumimoji="1" lang="ja-JP" altLang="en-US" dirty="0"/>
              <a:t>上記では２サイクル目に，</a:t>
            </a:r>
            <a:r>
              <a:rPr kumimoji="1" lang="en-US" altLang="ja-JP" dirty="0"/>
              <a:t>I0 </a:t>
            </a:r>
            <a:r>
              <a:rPr kumimoji="1" lang="ja-JP" altLang="en-US" dirty="0"/>
              <a:t>が </a:t>
            </a:r>
            <a:r>
              <a:rPr kumimoji="1" lang="en-US" altLang="ja-JP" dirty="0"/>
              <a:t>ID </a:t>
            </a:r>
            <a:r>
              <a:rPr kumimoji="1" lang="ja-JP" altLang="en-US" dirty="0"/>
              <a:t>に，</a:t>
            </a:r>
            <a:r>
              <a:rPr kumimoji="1" lang="en-US" altLang="ja-JP" dirty="0"/>
              <a:t>I1 </a:t>
            </a:r>
            <a:r>
              <a:rPr kumimoji="1" lang="ja-JP" altLang="en-US" dirty="0"/>
              <a:t>が </a:t>
            </a:r>
            <a:r>
              <a:rPr kumimoji="1" lang="en-US" altLang="ja-JP" dirty="0"/>
              <a:t>IF </a:t>
            </a:r>
            <a:r>
              <a:rPr kumimoji="1" lang="ja-JP" altLang="en-US" dirty="0"/>
              <a:t>で処理されている</a:t>
            </a:r>
            <a:endParaRPr lang="en-US" altLang="ja-JP" dirty="0"/>
          </a:p>
        </p:txBody>
      </p:sp>
      <p:sp>
        <p:nvSpPr>
          <p:cNvPr id="202776" name="Rectangle 24"/>
          <p:cNvSpPr>
            <a:spLocks noChangeArrowheads="1"/>
          </p:cNvSpPr>
          <p:nvPr/>
        </p:nvSpPr>
        <p:spPr bwMode="auto">
          <a:xfrm>
            <a:off x="1150272"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521622" y="153037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521622" y="21606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521622" y="27892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521622" y="341950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521622" y="404973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970884" y="125891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1870997"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583784" y="14367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296572" y="1433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009359" y="143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1870997" y="20701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583784" y="20669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296572" y="2063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009359" y="206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4752309" y="20780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583784" y="26971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296572" y="2694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009359" y="269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4752309" y="27083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471447" y="270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296572" y="3324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009359" y="3321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4752309" y="3338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471447"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192172"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009359" y="3951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4752309" y="3968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471447"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192172"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6911309"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7" name="Rectangle 95"/>
          <p:cNvSpPr>
            <a:spLocks noChangeArrowheads="1"/>
          </p:cNvSpPr>
          <p:nvPr/>
        </p:nvSpPr>
        <p:spPr bwMode="auto">
          <a:xfrm>
            <a:off x="1781969" y="1358977"/>
            <a:ext cx="719137" cy="3150035"/>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081297" y="80965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119074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403910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余談：実際の </a:t>
            </a:r>
            <a:r>
              <a:rPr kumimoji="1" lang="en-US" altLang="ja-JP" dirty="0"/>
              <a:t>CPU </a:t>
            </a:r>
            <a:r>
              <a:rPr kumimoji="1" lang="ja-JP" altLang="en-US" dirty="0"/>
              <a:t>を実行した場合のパイプライン</a:t>
            </a:r>
          </a:p>
        </p:txBody>
      </p:sp>
      <p:sp>
        <p:nvSpPr>
          <p:cNvPr id="3" name="テキスト プレースホルダー 2"/>
          <p:cNvSpPr>
            <a:spLocks noGrp="1"/>
          </p:cNvSpPr>
          <p:nvPr>
            <p:ph type="body" sz="quarter" idx="10"/>
          </p:nvPr>
        </p:nvSpPr>
        <p:spPr>
          <a:xfrm>
            <a:off x="611956" y="5409022"/>
            <a:ext cx="8280092" cy="899703"/>
          </a:xfrm>
        </p:spPr>
        <p:txBody>
          <a:bodyPr/>
          <a:lstStyle/>
          <a:p>
            <a:r>
              <a:rPr kumimoji="1" lang="ja-JP" altLang="en-US" dirty="0"/>
              <a:t>塩谷が開発している </a:t>
            </a:r>
            <a:r>
              <a:rPr kumimoji="1" lang="en-US" altLang="ja-JP" dirty="0"/>
              <a:t>RISC-V CPU</a:t>
            </a:r>
            <a:r>
              <a:rPr lang="ja-JP" altLang="en-US" dirty="0"/>
              <a:t>（</a:t>
            </a:r>
            <a:r>
              <a:rPr lang="en-US" altLang="ja-JP" dirty="0"/>
              <a:t>RSD</a:t>
            </a:r>
            <a:r>
              <a:rPr lang="ja-JP" altLang="en-US" dirty="0"/>
              <a:t>）</a:t>
            </a:r>
            <a:r>
              <a:rPr kumimoji="1" lang="ja-JP" altLang="en-US" dirty="0"/>
              <a:t>の実行を可視化したもの</a:t>
            </a:r>
            <a:endParaRPr kumimoji="1" lang="en-US" altLang="ja-JP" dirty="0"/>
          </a:p>
          <a:p>
            <a:pPr lvl="1"/>
            <a:r>
              <a:rPr kumimoji="1" lang="en-US" altLang="ja-JP" dirty="0">
                <a:hlinkClick r:id="rId2"/>
              </a:rPr>
              <a:t>https://github.com/rsd-devel/rsd</a:t>
            </a:r>
            <a:endParaRPr lang="en-US" altLang="ja-JP" dirty="0"/>
          </a:p>
          <a:p>
            <a:pPr lvl="1"/>
            <a:r>
              <a:rPr lang="en-US" altLang="ja-JP" dirty="0"/>
              <a:t>out-of-order </a:t>
            </a:r>
            <a:r>
              <a:rPr lang="ja-JP" altLang="en-US" dirty="0"/>
              <a:t>実行をしているので，途中からプログラム順とは</a:t>
            </a:r>
            <a:br>
              <a:rPr lang="en-US" altLang="ja-JP" dirty="0"/>
            </a:br>
            <a:r>
              <a:rPr lang="ja-JP" altLang="en-US" dirty="0"/>
              <a:t>異なるタイミングで実行が進んでいる</a:t>
            </a:r>
            <a:endParaRPr kumimoji="1" lang="ja-JP" altLang="en-US" dirty="0"/>
          </a:p>
        </p:txBody>
      </p:sp>
      <p:pic>
        <p:nvPicPr>
          <p:cNvPr id="4" name="図 3"/>
          <p:cNvPicPr>
            <a:picLocks noChangeAspect="1"/>
          </p:cNvPicPr>
          <p:nvPr/>
        </p:nvPicPr>
        <p:blipFill>
          <a:blip r:embed="rId3"/>
          <a:stretch>
            <a:fillRect/>
          </a:stretch>
        </p:blipFill>
        <p:spPr>
          <a:xfrm>
            <a:off x="1241963" y="998973"/>
            <a:ext cx="6708853" cy="3960044"/>
          </a:xfrm>
          <a:prstGeom prst="rect">
            <a:avLst/>
          </a:prstGeom>
        </p:spPr>
      </p:pic>
    </p:spTree>
    <p:extLst>
      <p:ext uri="{BB962C8B-B14F-4D97-AF65-F5344CB8AC3E}">
        <p14:creationId xmlns:p14="http://schemas.microsoft.com/office/powerpoint/2010/main" val="58128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ステージを「どうやって」切るか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kumimoji="1" lang="ja-JP" altLang="en-US" dirty="0"/>
              <a:t>シングル・サイクル・プロセッサの回路に適当に間隔をあけて命令を流せばよいというものもない</a:t>
            </a:r>
            <a:endParaRPr kumimoji="1" lang="en-US" altLang="ja-JP" dirty="0"/>
          </a:p>
          <a:p>
            <a:pPr marL="457200" indent="-457200">
              <a:buFont typeface="+mj-lt"/>
              <a:buAutoNum type="arabicPeriod"/>
            </a:pPr>
            <a:r>
              <a:rPr kumimoji="1" lang="ja-JP" altLang="en-US" dirty="0"/>
              <a:t>各ステージを完全に同じ長さにすることは凄く難しい</a:t>
            </a:r>
            <a:endParaRPr kumimoji="1" lang="en-US" altLang="ja-JP" dirty="0"/>
          </a:p>
          <a:p>
            <a:pPr lvl="1"/>
            <a:r>
              <a:rPr kumimoji="1" lang="ja-JP" altLang="en-US" dirty="0"/>
              <a:t>同じ長さ</a:t>
            </a:r>
            <a:r>
              <a:rPr kumimoji="1" lang="en-US" altLang="ja-JP" dirty="0"/>
              <a:t>=</a:t>
            </a:r>
            <a:r>
              <a:rPr kumimoji="1" lang="ja-JP" altLang="en-US" dirty="0"/>
              <a:t>同じ遅延</a:t>
            </a:r>
            <a:r>
              <a:rPr kumimoji="1" lang="en-US" altLang="ja-JP" dirty="0"/>
              <a:t>=</a:t>
            </a:r>
            <a:r>
              <a:rPr kumimoji="1" lang="ja-JP" altLang="en-US" dirty="0"/>
              <a:t>全く同じ段数の組み合わせ回路</a:t>
            </a:r>
            <a:endParaRPr kumimoji="1" lang="en-US" altLang="ja-JP" dirty="0"/>
          </a:p>
          <a:p>
            <a:pPr marL="457200" indent="-457200">
              <a:buFont typeface="+mj-lt"/>
              <a:buAutoNum type="arabicPeriod"/>
            </a:pPr>
            <a:r>
              <a:rPr kumimoji="1" lang="ja-JP" altLang="en-US" dirty="0"/>
              <a:t>長いステージであっても信号は絶えず変化する可能性がある</a:t>
            </a:r>
            <a:endParaRPr kumimoji="1" lang="en-US" altLang="ja-JP" dirty="0"/>
          </a:p>
          <a:p>
            <a:pPr lvl="1"/>
            <a:r>
              <a:rPr kumimoji="1" lang="ja-JP" altLang="en-US" dirty="0"/>
              <a:t>短いパスから順に出力に反映される</a:t>
            </a:r>
            <a:endParaRPr kumimoji="1" lang="en-US" altLang="ja-JP" dirty="0"/>
          </a:p>
          <a:p>
            <a:pPr lvl="1"/>
            <a:r>
              <a:rPr kumimoji="1" lang="ja-JP" altLang="en-US" dirty="0"/>
              <a:t>たとえば下の回路で </a:t>
            </a:r>
            <a:r>
              <a:rPr kumimoji="1" lang="en-US" altLang="ja-JP" i="1" dirty="0" err="1"/>
              <a:t>a,b,c,d</a:t>
            </a:r>
            <a:r>
              <a:rPr kumimoji="1" lang="en-US" altLang="ja-JP" i="1" dirty="0"/>
              <a:t> </a:t>
            </a:r>
            <a:r>
              <a:rPr kumimoji="1" lang="ja-JP" altLang="en-US" i="1" dirty="0"/>
              <a:t>が全て変化したとすると，</a:t>
            </a:r>
            <a:br>
              <a:rPr kumimoji="1" lang="en-US" altLang="ja-JP" i="1" dirty="0"/>
            </a:br>
            <a:r>
              <a:rPr kumimoji="1" lang="ja-JP" altLang="en-US" dirty="0"/>
              <a:t>まず </a:t>
            </a:r>
            <a:r>
              <a:rPr kumimoji="1" lang="en-US" altLang="ja-JP" i="1" dirty="0"/>
              <a:t>d </a:t>
            </a:r>
            <a:r>
              <a:rPr kumimoji="1" lang="ja-JP" altLang="en-US" i="1" dirty="0"/>
              <a:t>の変化が </a:t>
            </a:r>
            <a:r>
              <a:rPr kumimoji="1" lang="en-US" altLang="ja-JP" i="1" dirty="0"/>
              <a:t>z </a:t>
            </a:r>
            <a:r>
              <a:rPr kumimoji="1" lang="ja-JP" altLang="en-US" i="1" dirty="0"/>
              <a:t>に反映し，次に </a:t>
            </a:r>
            <a:r>
              <a:rPr kumimoji="1" lang="en-US" altLang="ja-JP" i="1" dirty="0"/>
              <a:t>d </a:t>
            </a:r>
            <a:r>
              <a:rPr kumimoji="1" lang="ja-JP" altLang="en-US" i="1" dirty="0"/>
              <a:t>が･･･</a:t>
            </a:r>
            <a:endParaRPr kumimoji="1" lang="en-US" altLang="ja-JP" dirty="0"/>
          </a:p>
        </p:txBody>
      </p:sp>
      <p:sp>
        <p:nvSpPr>
          <p:cNvPr id="29" name="Line 9"/>
          <p:cNvSpPr>
            <a:spLocks noChangeShapeType="1"/>
          </p:cNvSpPr>
          <p:nvPr/>
        </p:nvSpPr>
        <p:spPr bwMode="auto">
          <a:xfrm>
            <a:off x="2772108" y="5228406"/>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2772108" y="558876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3762708" y="54077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212124" y="5409022"/>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032122" y="5769026"/>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4932004" y="5589024"/>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5" name="Rectangle 18"/>
          <p:cNvSpPr>
            <a:spLocks noChangeArrowheads="1"/>
          </p:cNvSpPr>
          <p:nvPr/>
        </p:nvSpPr>
        <p:spPr bwMode="auto">
          <a:xfrm>
            <a:off x="2411745" y="504901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36" name="Rectangle 20"/>
          <p:cNvSpPr>
            <a:spLocks noChangeArrowheads="1"/>
          </p:cNvSpPr>
          <p:nvPr/>
        </p:nvSpPr>
        <p:spPr bwMode="auto">
          <a:xfrm>
            <a:off x="2411745" y="5407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pic>
        <p:nvPicPr>
          <p:cNvPr id="43" name="Picture 7" descr="OR"/>
          <p:cNvPicPr>
            <a:picLocks noChangeAspect="1" noChangeArrowheads="1"/>
          </p:cNvPicPr>
          <p:nvPr/>
        </p:nvPicPr>
        <p:blipFill>
          <a:blip r:embed="rId2" cstate="print"/>
          <a:srcRect/>
          <a:stretch>
            <a:fillRect/>
          </a:stretch>
        </p:blipFill>
        <p:spPr bwMode="auto">
          <a:xfrm>
            <a:off x="4121995" y="5229020"/>
            <a:ext cx="1079500" cy="717550"/>
          </a:xfrm>
          <a:prstGeom prst="rect">
            <a:avLst/>
          </a:prstGeom>
          <a:noFill/>
        </p:spPr>
      </p:pic>
      <p:pic>
        <p:nvPicPr>
          <p:cNvPr id="45" name="Picture 6" descr="AND"/>
          <p:cNvPicPr>
            <a:picLocks noChangeAspect="1" noChangeArrowheads="1"/>
          </p:cNvPicPr>
          <p:nvPr/>
        </p:nvPicPr>
        <p:blipFill>
          <a:blip r:embed="rId3" cstate="print"/>
          <a:srcRect/>
          <a:stretch>
            <a:fillRect/>
          </a:stretch>
        </p:blipFill>
        <p:spPr bwMode="auto">
          <a:xfrm>
            <a:off x="3041983" y="5049018"/>
            <a:ext cx="1079500" cy="720725"/>
          </a:xfrm>
          <a:prstGeom prst="rect">
            <a:avLst/>
          </a:prstGeom>
          <a:noFill/>
        </p:spPr>
      </p:pic>
      <p:sp>
        <p:nvSpPr>
          <p:cNvPr id="46" name="Line 10"/>
          <p:cNvSpPr>
            <a:spLocks noChangeShapeType="1"/>
          </p:cNvSpPr>
          <p:nvPr/>
        </p:nvSpPr>
        <p:spPr bwMode="auto">
          <a:xfrm>
            <a:off x="5022133" y="594877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47" name="Picture 6" descr="AND"/>
          <p:cNvPicPr>
            <a:picLocks noChangeAspect="1" noChangeArrowheads="1"/>
          </p:cNvPicPr>
          <p:nvPr/>
        </p:nvPicPr>
        <p:blipFill>
          <a:blip r:embed="rId3" cstate="print"/>
          <a:srcRect/>
          <a:stretch>
            <a:fillRect/>
          </a:stretch>
        </p:blipFill>
        <p:spPr bwMode="auto">
          <a:xfrm>
            <a:off x="5202007" y="5409022"/>
            <a:ext cx="1079500" cy="720725"/>
          </a:xfrm>
          <a:prstGeom prst="rect">
            <a:avLst/>
          </a:prstGeom>
          <a:noFill/>
        </p:spPr>
      </p:pic>
      <p:sp>
        <p:nvSpPr>
          <p:cNvPr id="48" name="Line 13"/>
          <p:cNvSpPr>
            <a:spLocks noChangeShapeType="1"/>
          </p:cNvSpPr>
          <p:nvPr/>
        </p:nvSpPr>
        <p:spPr bwMode="auto">
          <a:xfrm flipV="1">
            <a:off x="4031994" y="5769026"/>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9" name="Line 13"/>
          <p:cNvSpPr>
            <a:spLocks noChangeShapeType="1"/>
          </p:cNvSpPr>
          <p:nvPr/>
        </p:nvSpPr>
        <p:spPr bwMode="auto">
          <a:xfrm>
            <a:off x="2771981" y="5949028"/>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0" name="Line 13"/>
          <p:cNvSpPr>
            <a:spLocks noChangeShapeType="1"/>
          </p:cNvSpPr>
          <p:nvPr/>
        </p:nvSpPr>
        <p:spPr bwMode="auto">
          <a:xfrm>
            <a:off x="2771980" y="6309032"/>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1" name="Line 13"/>
          <p:cNvSpPr>
            <a:spLocks noChangeShapeType="1"/>
          </p:cNvSpPr>
          <p:nvPr/>
        </p:nvSpPr>
        <p:spPr bwMode="auto">
          <a:xfrm flipV="1">
            <a:off x="5022005" y="5949028"/>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2" name="Rectangle 20"/>
          <p:cNvSpPr>
            <a:spLocks noChangeArrowheads="1"/>
          </p:cNvSpPr>
          <p:nvPr/>
        </p:nvSpPr>
        <p:spPr bwMode="auto">
          <a:xfrm>
            <a:off x="2411976" y="5769026"/>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sp>
        <p:nvSpPr>
          <p:cNvPr id="53" name="Rectangle 20"/>
          <p:cNvSpPr>
            <a:spLocks noChangeArrowheads="1"/>
          </p:cNvSpPr>
          <p:nvPr/>
        </p:nvSpPr>
        <p:spPr bwMode="auto">
          <a:xfrm>
            <a:off x="2411976" y="6129030"/>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d</a:t>
            </a:r>
            <a:endParaRPr lang="en-US" altLang="ja-JP" sz="2000" i="1" baseline="0" dirty="0">
              <a:ea typeface="MeiryoKe_PGothic" pitchFamily="50" charset="-128"/>
            </a:endParaRPr>
          </a:p>
        </p:txBody>
      </p:sp>
      <p:sp>
        <p:nvSpPr>
          <p:cNvPr id="54" name="Line 10"/>
          <p:cNvSpPr>
            <a:spLocks noChangeShapeType="1"/>
          </p:cNvSpPr>
          <p:nvPr/>
        </p:nvSpPr>
        <p:spPr bwMode="auto">
          <a:xfrm>
            <a:off x="6012016" y="5769026"/>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Rectangle 20"/>
          <p:cNvSpPr>
            <a:spLocks noChangeArrowheads="1"/>
          </p:cNvSpPr>
          <p:nvPr/>
        </p:nvSpPr>
        <p:spPr bwMode="auto">
          <a:xfrm>
            <a:off x="6282019" y="5589024"/>
            <a:ext cx="360363" cy="360363"/>
          </a:xfrm>
          <a:prstGeom prst="rect">
            <a:avLst/>
          </a:prstGeom>
          <a:noFill/>
          <a:ln w="28575">
            <a:noFill/>
            <a:miter lim="800000"/>
            <a:headEnd/>
            <a:tailEnd/>
          </a:ln>
          <a:effectLst/>
        </p:spPr>
        <p:txBody>
          <a:bodyPr wrap="none" anchor="ctr"/>
          <a:lstStyle/>
          <a:p>
            <a:pPr algn="ctr"/>
            <a:r>
              <a:rPr lang="ja-JP" altLang="en-US" sz="2000" i="1" dirty="0" err="1">
                <a:ea typeface="MeiryoKe_PGothic" pitchFamily="50" charset="-128"/>
              </a:rPr>
              <a:t>ｚ</a:t>
            </a:r>
            <a:endParaRPr lang="en-US" altLang="ja-JP" sz="2000" i="1" baseline="0" dirty="0">
              <a:ea typeface="MeiryoKe_PGothic" pitchFamily="50" charset="-128"/>
            </a:endParaRPr>
          </a:p>
        </p:txBody>
      </p:sp>
    </p:spTree>
    <p:extLst>
      <p:ext uri="{BB962C8B-B14F-4D97-AF65-F5344CB8AC3E}">
        <p14:creationId xmlns:p14="http://schemas.microsoft.com/office/powerpoint/2010/main" val="2663700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B58C7-6642-C92C-2482-A1041C6BF0A9}"/>
              </a:ext>
            </a:extLst>
          </p:cNvPr>
          <p:cNvSpPr>
            <a:spLocks noGrp="1"/>
          </p:cNvSpPr>
          <p:nvPr>
            <p:ph type="title"/>
          </p:nvPr>
        </p:nvSpPr>
        <p:spPr/>
        <p:txBody>
          <a:bodyPr/>
          <a:lstStyle/>
          <a:p>
            <a:r>
              <a:rPr kumimoji="1" lang="ja-JP" altLang="en-US" dirty="0"/>
              <a:t>パイプライン化（オーバーラップ）の実現方法</a:t>
            </a:r>
            <a:endParaRPr kumimoji="1" lang="en-US" dirty="0"/>
          </a:p>
        </p:txBody>
      </p:sp>
      <p:sp>
        <p:nvSpPr>
          <p:cNvPr id="3" name="コンテンツ プレースホルダー 2">
            <a:extLst>
              <a:ext uri="{FF2B5EF4-FFF2-40B4-BE49-F238E27FC236}">
                <a16:creationId xmlns:a16="http://schemas.microsoft.com/office/drawing/2014/main" id="{8B31B48C-06B9-5BC1-DAE5-EBD798B62199}"/>
              </a:ext>
            </a:extLst>
          </p:cNvPr>
          <p:cNvSpPr>
            <a:spLocks noGrp="1"/>
          </p:cNvSpPr>
          <p:nvPr>
            <p:ph sz="quarter" idx="10"/>
          </p:nvPr>
        </p:nvSpPr>
        <p:spPr/>
        <p:txBody>
          <a:bodyPr/>
          <a:lstStyle/>
          <a:p>
            <a:r>
              <a:rPr kumimoji="1" lang="ja-JP" altLang="en-US" dirty="0"/>
              <a:t>シングルサイクル・プロセッサにフリップ・フロップをいれる</a:t>
            </a:r>
            <a:endParaRPr kumimoji="1" lang="en-US" altLang="ja-JP" dirty="0"/>
          </a:p>
          <a:p>
            <a:pPr lvl="1"/>
            <a:r>
              <a:rPr kumimoji="1" lang="ja-JP" altLang="en-US" dirty="0"/>
              <a:t>このためのフリップ・フロップを</a:t>
            </a:r>
            <a:r>
              <a:rPr kumimoji="1" lang="ja-JP" altLang="en-US" dirty="0">
                <a:solidFill>
                  <a:schemeClr val="accent5"/>
                </a:solidFill>
              </a:rPr>
              <a:t>パイプライン・ラッチ</a:t>
            </a:r>
            <a:r>
              <a:rPr kumimoji="1" lang="ja-JP" altLang="en-US" dirty="0"/>
              <a:t>という</a:t>
            </a:r>
            <a:endParaRPr kumimoji="1" lang="en-US" altLang="ja-JP" dirty="0"/>
          </a:p>
          <a:p>
            <a:pPr lvl="2"/>
            <a:r>
              <a:rPr kumimoji="1" lang="ja-JP" altLang="en-US" dirty="0"/>
              <a:t>ラッチ（</a:t>
            </a:r>
            <a:r>
              <a:rPr lang="en-US" altLang="ja-JP" dirty="0"/>
              <a:t>l</a:t>
            </a:r>
            <a:r>
              <a:rPr kumimoji="1" lang="en-US" altLang="ja-JP" dirty="0"/>
              <a:t>atch</a:t>
            </a:r>
            <a:r>
              <a:rPr kumimoji="1" lang="ja-JP" altLang="en-US" dirty="0"/>
              <a:t>）は「ドアや門などの掛け金」の意味</a:t>
            </a:r>
            <a:endParaRPr kumimoji="1" lang="en-US" altLang="ja-JP" dirty="0"/>
          </a:p>
          <a:p>
            <a:pPr lvl="1"/>
            <a:r>
              <a:rPr kumimoji="1" lang="ja-JP" altLang="en-US" dirty="0"/>
              <a:t>パイプライン・ラッチで区切られた部分がステージとなる</a:t>
            </a:r>
            <a:endParaRPr kumimoji="1" lang="en-US" altLang="ja-JP" dirty="0"/>
          </a:p>
          <a:p>
            <a:r>
              <a:rPr kumimoji="1" lang="ja-JP" altLang="en-US" dirty="0"/>
              <a:t>１サイクルの間はパイプライン・ラッチで信号がとまる</a:t>
            </a:r>
            <a:endParaRPr kumimoji="1" lang="en-US" altLang="ja-JP" dirty="0"/>
          </a:p>
          <a:p>
            <a:pPr lvl="1"/>
            <a:r>
              <a:rPr kumimoji="1" lang="ja-JP" altLang="en-US" dirty="0"/>
              <a:t>複数ステージ間で信号が混じるのを防ぐ</a:t>
            </a:r>
            <a:endParaRPr kumimoji="1" lang="en-US" altLang="ja-JP" dirty="0"/>
          </a:p>
          <a:p>
            <a:pPr lvl="1"/>
            <a:r>
              <a:rPr kumimoji="1" lang="ja-JP" altLang="en-US" dirty="0"/>
              <a:t>指定された時間までラッチでドアを開かなくするイメージ？</a:t>
            </a:r>
            <a:endParaRPr kumimoji="1" lang="en-US" dirty="0"/>
          </a:p>
        </p:txBody>
      </p:sp>
    </p:spTree>
    <p:extLst>
      <p:ext uri="{BB962C8B-B14F-4D97-AF65-F5344CB8AC3E}">
        <p14:creationId xmlns:p14="http://schemas.microsoft.com/office/powerpoint/2010/main" val="270461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i =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i = i - 2;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(i &gt;=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i-=2)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2011672"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451832"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893879"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6334039"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パイプライン・ラッチのイメージ</a:t>
            </a:r>
          </a:p>
        </p:txBody>
      </p:sp>
      <p:sp>
        <p:nvSpPr>
          <p:cNvPr id="58" name="コンテンツ プレースホルダー 57"/>
          <p:cNvSpPr>
            <a:spLocks noGrp="1"/>
          </p:cNvSpPr>
          <p:nvPr>
            <p:ph idx="4294967295"/>
          </p:nvPr>
        </p:nvSpPr>
        <p:spPr>
          <a:xfrm>
            <a:off x="251952" y="4509012"/>
            <a:ext cx="8730097" cy="1369161"/>
          </a:xfrm>
          <a:prstGeom prst="rect">
            <a:avLst/>
          </a:prstGeom>
        </p:spPr>
        <p:txBody>
          <a:bodyPr/>
          <a:lstStyle/>
          <a:p>
            <a:r>
              <a:rPr lang="ja-JP" altLang="en-US" dirty="0"/>
              <a:t>各人の作業が終わっても，ラッチが開くまでは次の人に製品を送れない</a:t>
            </a:r>
            <a:endParaRPr lang="en-US" altLang="ja-JP" dirty="0"/>
          </a:p>
          <a:p>
            <a:pPr lvl="1"/>
            <a:r>
              <a:rPr lang="ja-JP" altLang="en-US" dirty="0"/>
              <a:t>複数ステージ間で信号が混じるのを防ぐ</a:t>
            </a:r>
            <a:endParaRPr lang="en-US" altLang="ja-JP" dirty="0"/>
          </a:p>
          <a:p>
            <a:pPr lvl="1"/>
            <a:r>
              <a:rPr lang="ja-JP" altLang="en-US" dirty="0"/>
              <a:t>指定された時間までラッチでドアを開かなくするイメージ？</a:t>
            </a:r>
            <a:endParaRPr lang="en-US" altLang="ja-JP"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2051972" y="3068996"/>
            <a:ext cx="5040057" cy="360005"/>
            <a:chOff x="611956" y="3699003"/>
            <a:chExt cx="5040057" cy="360005"/>
          </a:xfrm>
        </p:grpSpPr>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 name="グループ化 3">
            <a:extLst>
              <a:ext uri="{FF2B5EF4-FFF2-40B4-BE49-F238E27FC236}">
                <a16:creationId xmlns:a16="http://schemas.microsoft.com/office/drawing/2014/main" id="{4342C5DC-00B0-84B6-70B1-3D6C78F81A70}"/>
              </a:ext>
            </a:extLst>
          </p:cNvPr>
          <p:cNvGrpSpPr/>
          <p:nvPr/>
        </p:nvGrpSpPr>
        <p:grpSpPr>
          <a:xfrm>
            <a:off x="2951982" y="2708992"/>
            <a:ext cx="360004" cy="720008"/>
            <a:chOff x="2411977" y="3068996"/>
            <a:chExt cx="360004" cy="720008"/>
          </a:xfrm>
        </p:grpSpPr>
        <p:sp>
          <p:nvSpPr>
            <p:cNvPr id="5" name="正方形/長方形 4">
              <a:extLst>
                <a:ext uri="{FF2B5EF4-FFF2-40B4-BE49-F238E27FC236}">
                  <a16:creationId xmlns:a16="http://schemas.microsoft.com/office/drawing/2014/main" id="{2851CA75-4AA5-8C83-5FA8-9C5494576DE6}"/>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二等辺三角形 7">
              <a:extLst>
                <a:ext uri="{FF2B5EF4-FFF2-40B4-BE49-F238E27FC236}">
                  <a16:creationId xmlns:a16="http://schemas.microsoft.com/office/drawing/2014/main" id="{309C8E32-6494-8480-0115-DF8A7E362B6D}"/>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9" name="グループ化 8">
            <a:extLst>
              <a:ext uri="{FF2B5EF4-FFF2-40B4-BE49-F238E27FC236}">
                <a16:creationId xmlns:a16="http://schemas.microsoft.com/office/drawing/2014/main" id="{024DF253-E5A3-2F57-0964-E3A81D922F06}"/>
              </a:ext>
            </a:extLst>
          </p:cNvPr>
          <p:cNvGrpSpPr/>
          <p:nvPr/>
        </p:nvGrpSpPr>
        <p:grpSpPr>
          <a:xfrm>
            <a:off x="4391998" y="2708992"/>
            <a:ext cx="360004" cy="720008"/>
            <a:chOff x="2411977" y="3068996"/>
            <a:chExt cx="360004" cy="720008"/>
          </a:xfrm>
        </p:grpSpPr>
        <p:sp>
          <p:nvSpPr>
            <p:cNvPr id="10" name="正方形/長方形 9">
              <a:extLst>
                <a:ext uri="{FF2B5EF4-FFF2-40B4-BE49-F238E27FC236}">
                  <a16:creationId xmlns:a16="http://schemas.microsoft.com/office/drawing/2014/main" id="{845928B1-5059-E24E-1267-0E6F892224D5}"/>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二等辺三角形 10">
              <a:extLst>
                <a:ext uri="{FF2B5EF4-FFF2-40B4-BE49-F238E27FC236}">
                  <a16:creationId xmlns:a16="http://schemas.microsoft.com/office/drawing/2014/main" id="{C03C8377-1A30-11D4-8CFA-498B90D5C92F}"/>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2" name="グループ化 11">
            <a:extLst>
              <a:ext uri="{FF2B5EF4-FFF2-40B4-BE49-F238E27FC236}">
                <a16:creationId xmlns:a16="http://schemas.microsoft.com/office/drawing/2014/main" id="{5FC3C304-B115-493B-C9A2-8B122652A984}"/>
              </a:ext>
            </a:extLst>
          </p:cNvPr>
          <p:cNvGrpSpPr/>
          <p:nvPr/>
        </p:nvGrpSpPr>
        <p:grpSpPr>
          <a:xfrm>
            <a:off x="5832014" y="2708992"/>
            <a:ext cx="360004" cy="720008"/>
            <a:chOff x="2411977" y="3068996"/>
            <a:chExt cx="360004" cy="720008"/>
          </a:xfrm>
        </p:grpSpPr>
        <p:sp>
          <p:nvSpPr>
            <p:cNvPr id="13" name="正方形/長方形 12">
              <a:extLst>
                <a:ext uri="{FF2B5EF4-FFF2-40B4-BE49-F238E27FC236}">
                  <a16:creationId xmlns:a16="http://schemas.microsoft.com/office/drawing/2014/main" id="{64F88E16-9AA6-FCC9-F80A-DF14DDDA724C}"/>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二等辺三角形 13">
              <a:extLst>
                <a:ext uri="{FF2B5EF4-FFF2-40B4-BE49-F238E27FC236}">
                  <a16:creationId xmlns:a16="http://schemas.microsoft.com/office/drawing/2014/main" id="{7E84D35E-2478-500C-E77D-1D06EF09ABC5}"/>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5" name="グループ化 14">
            <a:extLst>
              <a:ext uri="{FF2B5EF4-FFF2-40B4-BE49-F238E27FC236}">
                <a16:creationId xmlns:a16="http://schemas.microsoft.com/office/drawing/2014/main" id="{C44A8EE6-C46C-C8A0-D75E-E2FD847F00B0}"/>
              </a:ext>
            </a:extLst>
          </p:cNvPr>
          <p:cNvGrpSpPr/>
          <p:nvPr/>
        </p:nvGrpSpPr>
        <p:grpSpPr>
          <a:xfrm>
            <a:off x="1421965" y="2708992"/>
            <a:ext cx="360004" cy="720008"/>
            <a:chOff x="2411977" y="3068996"/>
            <a:chExt cx="360004" cy="720008"/>
          </a:xfrm>
        </p:grpSpPr>
        <p:sp>
          <p:nvSpPr>
            <p:cNvPr id="16" name="正方形/長方形 15">
              <a:extLst>
                <a:ext uri="{FF2B5EF4-FFF2-40B4-BE49-F238E27FC236}">
                  <a16:creationId xmlns:a16="http://schemas.microsoft.com/office/drawing/2014/main" id="{1295C8C8-38F1-0491-C4A3-14145B7EAAA2}"/>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7" name="二等辺三角形 16">
              <a:extLst>
                <a:ext uri="{FF2B5EF4-FFF2-40B4-BE49-F238E27FC236}">
                  <a16:creationId xmlns:a16="http://schemas.microsoft.com/office/drawing/2014/main" id="{86091F01-12EA-BC74-22A8-23A63BD164FE}"/>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2" name="角丸四角形吹き出し 20">
            <a:extLst>
              <a:ext uri="{FF2B5EF4-FFF2-40B4-BE49-F238E27FC236}">
                <a16:creationId xmlns:a16="http://schemas.microsoft.com/office/drawing/2014/main" id="{A67840A6-3259-146C-F2B7-0C6CA5ED48C9}"/>
              </a:ext>
            </a:extLst>
          </p:cNvPr>
          <p:cNvSpPr/>
          <p:nvPr/>
        </p:nvSpPr>
        <p:spPr bwMode="auto">
          <a:xfrm>
            <a:off x="4121995" y="1538979"/>
            <a:ext cx="2160024" cy="522647"/>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もう終わったから次のに</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取りかかりたいんだけど</a:t>
            </a:r>
          </a:p>
        </p:txBody>
      </p:sp>
      <p:sp>
        <p:nvSpPr>
          <p:cNvPr id="23" name="角丸四角形吹き出し 21">
            <a:extLst>
              <a:ext uri="{FF2B5EF4-FFF2-40B4-BE49-F238E27FC236}">
                <a16:creationId xmlns:a16="http://schemas.microsoft.com/office/drawing/2014/main" id="{472A93C4-B7F3-DE0C-4258-84AF3B9CECB9}"/>
              </a:ext>
            </a:extLst>
          </p:cNvPr>
          <p:cNvSpPr/>
          <p:nvPr/>
        </p:nvSpPr>
        <p:spPr bwMode="auto">
          <a:xfrm>
            <a:off x="2501977" y="1538979"/>
            <a:ext cx="1440016" cy="522647"/>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そんなに</a:t>
            </a:r>
            <a:br>
              <a:rPr kumimoji="1" lang="en-US" altLang="ja-JP" sz="1400" dirty="0">
                <a:solidFill>
                  <a:schemeClr val="tx1">
                    <a:lumMod val="65000"/>
                    <a:lumOff val="35000"/>
                  </a:schemeClr>
                </a:solidFill>
                <a:latin typeface="Arial Narrow" panose="020B0606020202030204" pitchFamily="34" charset="0"/>
              </a:rPr>
            </a:br>
            <a:r>
              <a:rPr kumimoji="1" lang="ja-JP" altLang="en-US" sz="1400" dirty="0">
                <a:solidFill>
                  <a:schemeClr val="tx1">
                    <a:lumMod val="65000"/>
                    <a:lumOff val="35000"/>
                  </a:schemeClr>
                </a:solidFill>
                <a:latin typeface="Arial Narrow" panose="020B0606020202030204" pitchFamily="34" charset="0"/>
              </a:rPr>
              <a:t>仕事がほしいか</a:t>
            </a:r>
          </a:p>
        </p:txBody>
      </p:sp>
      <p:sp>
        <p:nvSpPr>
          <p:cNvPr id="24" name="角丸四角形吹き出し 26">
            <a:extLst>
              <a:ext uri="{FF2B5EF4-FFF2-40B4-BE49-F238E27FC236}">
                <a16:creationId xmlns:a16="http://schemas.microsoft.com/office/drawing/2014/main" id="{9F854064-B6FC-6313-96D2-181D2DA1EDFF}"/>
              </a:ext>
            </a:extLst>
          </p:cNvPr>
          <p:cNvSpPr/>
          <p:nvPr/>
        </p:nvSpPr>
        <p:spPr bwMode="auto">
          <a:xfrm>
            <a:off x="7092028" y="1538979"/>
            <a:ext cx="1800020" cy="522647"/>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ラッチがあくまで</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待ちましょう</a:t>
            </a:r>
          </a:p>
        </p:txBody>
      </p:sp>
      <p:sp>
        <p:nvSpPr>
          <p:cNvPr id="25" name="正方形/長方形 24">
            <a:extLst>
              <a:ext uri="{FF2B5EF4-FFF2-40B4-BE49-F238E27FC236}">
                <a16:creationId xmlns:a16="http://schemas.microsoft.com/office/drawing/2014/main" id="{C1723FD6-5C82-1425-2F57-B092327D5E76}"/>
              </a:ext>
            </a:extLst>
          </p:cNvPr>
          <p:cNvSpPr/>
          <p:nvPr/>
        </p:nvSpPr>
        <p:spPr bwMode="auto">
          <a:xfrm>
            <a:off x="5472010" y="2168986"/>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ﾏｯﾃﾏｯﾃ</a:t>
            </a:r>
          </a:p>
        </p:txBody>
      </p:sp>
      <p:grpSp>
        <p:nvGrpSpPr>
          <p:cNvPr id="26" name="グループ化 25">
            <a:extLst>
              <a:ext uri="{FF2B5EF4-FFF2-40B4-BE49-F238E27FC236}">
                <a16:creationId xmlns:a16="http://schemas.microsoft.com/office/drawing/2014/main" id="{29AAA781-C1C8-498E-4550-B0D6E90D2E39}"/>
              </a:ext>
            </a:extLst>
          </p:cNvPr>
          <p:cNvGrpSpPr/>
          <p:nvPr/>
        </p:nvGrpSpPr>
        <p:grpSpPr>
          <a:xfrm>
            <a:off x="7362031" y="2708992"/>
            <a:ext cx="360004" cy="720008"/>
            <a:chOff x="2411977" y="3068996"/>
            <a:chExt cx="360004" cy="720008"/>
          </a:xfrm>
        </p:grpSpPr>
        <p:sp>
          <p:nvSpPr>
            <p:cNvPr id="27" name="正方形/長方形 26">
              <a:extLst>
                <a:ext uri="{FF2B5EF4-FFF2-40B4-BE49-F238E27FC236}">
                  <a16:creationId xmlns:a16="http://schemas.microsoft.com/office/drawing/2014/main" id="{DBECC520-9F66-0DDC-A3B9-CDCB47A1EA10}"/>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8" name="二等辺三角形 27">
              <a:extLst>
                <a:ext uri="{FF2B5EF4-FFF2-40B4-BE49-F238E27FC236}">
                  <a16:creationId xmlns:a16="http://schemas.microsoft.com/office/drawing/2014/main" id="{412377CC-55FD-D587-43BD-53057CB52D97}"/>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39013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パイプライン化（オーバーラップ）の実現方法</a:t>
            </a:r>
          </a:p>
        </p:txBody>
      </p:sp>
      <p:sp>
        <p:nvSpPr>
          <p:cNvPr id="3" name="テキスト プレースホルダー 2"/>
          <p:cNvSpPr>
            <a:spLocks noGrp="1"/>
          </p:cNvSpPr>
          <p:nvPr>
            <p:ph type="body" sz="quarter" idx="10"/>
          </p:nvPr>
        </p:nvSpPr>
        <p:spPr>
          <a:xfrm>
            <a:off x="71951" y="5589024"/>
            <a:ext cx="8820098" cy="449698"/>
          </a:xfrm>
        </p:spPr>
        <p:txBody>
          <a:bodyPr/>
          <a:lstStyle/>
          <a:p>
            <a:pPr lvl="1"/>
            <a:r>
              <a:rPr kumimoji="1" lang="ja-JP" altLang="en-US" dirty="0"/>
              <a:t>各ステージの間に，</a:t>
            </a:r>
            <a:r>
              <a:rPr kumimoji="1" lang="en-US" altLang="ja-JP" dirty="0"/>
              <a:t>D-FF</a:t>
            </a:r>
            <a:r>
              <a:rPr kumimoji="1" lang="ja-JP" altLang="en-US" dirty="0"/>
              <a:t>（オレンジの四角）をいれる</a:t>
            </a:r>
            <a:endParaRPr kumimoji="1" lang="en-US" altLang="ja-JP" dirty="0"/>
          </a:p>
          <a:p>
            <a:pPr lvl="2"/>
            <a:r>
              <a:rPr kumimoji="1" lang="en-US" altLang="ja-JP" dirty="0"/>
              <a:t>WB </a:t>
            </a:r>
            <a:r>
              <a:rPr kumimoji="1" lang="ja-JP" altLang="en-US" dirty="0"/>
              <a:t>の書き込みについては，レジスタ・ファイル自体が</a:t>
            </a:r>
            <a:br>
              <a:rPr kumimoji="1" lang="en-US" altLang="ja-JP" dirty="0"/>
            </a:br>
            <a:r>
              <a:rPr kumimoji="1" lang="ja-JP" altLang="en-US" dirty="0"/>
              <a:t>クロックに同期して書き込みが行われるので </a:t>
            </a:r>
            <a:r>
              <a:rPr kumimoji="1" lang="en-US" altLang="ja-JP" dirty="0"/>
              <a:t>D-FF </a:t>
            </a:r>
            <a:r>
              <a:rPr kumimoji="1" lang="ja-JP" altLang="en-US" dirty="0"/>
              <a:t>は不要</a:t>
            </a:r>
            <a:endParaRPr kumimoji="1" lang="en-US" altLang="ja-JP" dirty="0"/>
          </a:p>
          <a:p>
            <a:pPr lvl="1"/>
            <a:r>
              <a:rPr kumimoji="1" lang="ja-JP" altLang="en-US" dirty="0">
                <a:solidFill>
                  <a:schemeClr val="accent5"/>
                </a:solidFill>
              </a:rPr>
              <a:t>各ステージの処理が早く終わっても，次のクロックまでは </a:t>
            </a:r>
            <a:r>
              <a:rPr kumimoji="1" lang="en-US" altLang="ja-JP" dirty="0">
                <a:solidFill>
                  <a:schemeClr val="accent5"/>
                </a:solidFill>
              </a:rPr>
              <a:t>D-FF </a:t>
            </a:r>
            <a:r>
              <a:rPr kumimoji="1" lang="ja-JP" altLang="en-US" dirty="0">
                <a:solidFill>
                  <a:schemeClr val="accent5"/>
                </a:solidFill>
              </a:rPr>
              <a:t>で</a:t>
            </a:r>
            <a:br>
              <a:rPr kumimoji="1" lang="en-US" altLang="ja-JP" dirty="0">
                <a:solidFill>
                  <a:schemeClr val="accent5"/>
                </a:solidFill>
              </a:rPr>
            </a:br>
            <a:r>
              <a:rPr kumimoji="1" lang="ja-JP" altLang="en-US" dirty="0">
                <a:solidFill>
                  <a:schemeClr val="accent5"/>
                </a:solidFill>
              </a:rPr>
              <a:t>信号の伝搬を止める</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7" name="正方形/長方形 16"/>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8" name="正方形/長方形 17"/>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2" name="正方形/長方形 2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3" name="正方形/長方形 22"/>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正方形/長方形 38"/>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角丸四角形 45"/>
          <p:cNvSpPr/>
          <p:nvPr/>
        </p:nvSpPr>
        <p:spPr bwMode="auto">
          <a:xfrm>
            <a:off x="0" y="1178975"/>
            <a:ext cx="252002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7" name="角丸四角形 46"/>
          <p:cNvSpPr/>
          <p:nvPr/>
        </p:nvSpPr>
        <p:spPr bwMode="auto">
          <a:xfrm>
            <a:off x="2771980" y="1178975"/>
            <a:ext cx="198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8" name="角丸四角形 47"/>
          <p:cNvSpPr/>
          <p:nvPr/>
        </p:nvSpPr>
        <p:spPr bwMode="auto">
          <a:xfrm>
            <a:off x="4932004" y="1178975"/>
            <a:ext cx="153001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6642023" y="1178975"/>
            <a:ext cx="207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0" name="正方形/長方形 49"/>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IF</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ID</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EX</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MEM</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WB</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5" name="角丸四角形 54"/>
          <p:cNvSpPr/>
          <p:nvPr/>
        </p:nvSpPr>
        <p:spPr bwMode="auto">
          <a:xfrm>
            <a:off x="1331964" y="279899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grpSp>
        <p:nvGrpSpPr>
          <p:cNvPr id="58" name="グループ化 57"/>
          <p:cNvGrpSpPr/>
          <p:nvPr/>
        </p:nvGrpSpPr>
        <p:grpSpPr>
          <a:xfrm>
            <a:off x="2501977" y="3068996"/>
            <a:ext cx="360004" cy="720008"/>
            <a:chOff x="2411977" y="3068996"/>
            <a:chExt cx="360004" cy="720008"/>
          </a:xfrm>
        </p:grpSpPr>
        <p:sp>
          <p:nvSpPr>
            <p:cNvPr id="56" name="正方形/長方形 55"/>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7" name="二等辺三角形 56"/>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63" name="正方形/長方形 62"/>
          <p:cNvSpPr/>
          <p:nvPr/>
        </p:nvSpPr>
        <p:spPr bwMode="auto">
          <a:xfrm>
            <a:off x="4662001"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4" name="二等辺三角形 63"/>
          <p:cNvSpPr/>
          <p:nvPr/>
        </p:nvSpPr>
        <p:spPr bwMode="auto">
          <a:xfrm>
            <a:off x="4752001"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1" name="正方形/長方形 70"/>
          <p:cNvSpPr/>
          <p:nvPr/>
        </p:nvSpPr>
        <p:spPr bwMode="auto">
          <a:xfrm>
            <a:off x="6102017"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2" name="二等辺三角形 71"/>
          <p:cNvSpPr/>
          <p:nvPr/>
        </p:nvSpPr>
        <p:spPr bwMode="auto">
          <a:xfrm>
            <a:off x="6192017"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149395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5"/>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5"/>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5"/>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5"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ja-JP" altLang="en-US"/>
              <a:t>パイプライン化の効果</a:t>
            </a:r>
            <a:endParaRPr lang="ja-JP" altLang="en-US" dirty="0"/>
          </a:p>
        </p:txBody>
      </p:sp>
      <p:sp>
        <p:nvSpPr>
          <p:cNvPr id="204803" name="Rectangle 3"/>
          <p:cNvSpPr>
            <a:spLocks noGrp="1" noChangeArrowheads="1"/>
          </p:cNvSpPr>
          <p:nvPr>
            <p:ph type="body" idx="10"/>
          </p:nvPr>
        </p:nvSpPr>
        <p:spPr>
          <a:xfrm>
            <a:off x="611188" y="1089025"/>
            <a:ext cx="8280400" cy="5219700"/>
          </a:xfrm>
        </p:spPr>
        <p:txBody>
          <a:bodyPr/>
          <a:lstStyle/>
          <a:p>
            <a:r>
              <a:rPr lang="ja-JP" altLang="en-US" dirty="0"/>
              <a:t>レイテンシ </a:t>
            </a:r>
            <a:r>
              <a:rPr lang="en-US" altLang="ja-JP" dirty="0"/>
              <a:t>(latency)</a:t>
            </a:r>
            <a:r>
              <a:rPr lang="ja-JP" altLang="en-US" dirty="0"/>
              <a:t>：</a:t>
            </a:r>
            <a:r>
              <a:rPr lang="en-US" altLang="ja-JP" dirty="0"/>
              <a:t>	</a:t>
            </a:r>
            <a:r>
              <a:rPr lang="ja-JP" altLang="en-US" dirty="0"/>
              <a:t>　</a:t>
            </a:r>
            <a:r>
              <a:rPr lang="ja-JP" altLang="en-US" dirty="0">
                <a:solidFill>
                  <a:schemeClr val="accent5"/>
                </a:solidFill>
              </a:rPr>
              <a:t>短くならない（か，やや延びる）</a:t>
            </a:r>
            <a:endParaRPr lang="en-US" altLang="ja-JP" dirty="0">
              <a:solidFill>
                <a:schemeClr val="accent5"/>
              </a:solidFill>
            </a:endParaRPr>
          </a:p>
          <a:p>
            <a:pPr lvl="1"/>
            <a:r>
              <a:rPr lang="ja-JP" altLang="en-US" dirty="0"/>
              <a:t>一続きの処理が始まってから終わるまでにかかる時間</a:t>
            </a:r>
            <a:endParaRPr lang="en-US" altLang="ja-JP" dirty="0"/>
          </a:p>
          <a:p>
            <a:pPr lvl="2"/>
            <a:r>
              <a:rPr lang="ja-JP" altLang="en-US" dirty="0"/>
              <a:t>この場合，</a:t>
            </a:r>
            <a:r>
              <a:rPr lang="en-US" altLang="ja-JP" dirty="0"/>
              <a:t>1</a:t>
            </a:r>
            <a:r>
              <a:rPr lang="ja-JP" altLang="en-US" dirty="0"/>
              <a:t>命令の始まりから終わりまでの処理時間</a:t>
            </a:r>
            <a:endParaRPr lang="en-US" altLang="ja-JP" dirty="0"/>
          </a:p>
          <a:p>
            <a:pPr lvl="1"/>
            <a:r>
              <a:rPr lang="ja-JP" altLang="en-US" dirty="0"/>
              <a:t>一番長い処理に合わせて動かすので伸びる</a:t>
            </a:r>
            <a:endParaRPr lang="en-US" altLang="ja-JP" dirty="0"/>
          </a:p>
          <a:p>
            <a:pPr lvl="2"/>
            <a:r>
              <a:rPr lang="ja-JP" altLang="en-US" dirty="0"/>
              <a:t>原理的に短くならない</a:t>
            </a:r>
            <a:br>
              <a:rPr lang="en-US" altLang="ja-JP" dirty="0"/>
            </a:br>
            <a:r>
              <a:rPr lang="ja-JP" altLang="en-US" dirty="0"/>
              <a:t>（ステージ間にフリップフロップが入る分は絶対のびる）</a:t>
            </a:r>
          </a:p>
          <a:p>
            <a:r>
              <a:rPr lang="ja-JP" altLang="en-US" dirty="0"/>
              <a:t>スループット </a:t>
            </a:r>
            <a:r>
              <a:rPr lang="en-US" altLang="ja-JP" dirty="0"/>
              <a:t>(throughput)</a:t>
            </a:r>
            <a:r>
              <a:rPr lang="ja-JP" altLang="en-US" dirty="0"/>
              <a:t>：　</a:t>
            </a:r>
            <a:r>
              <a:rPr lang="ja-JP" altLang="en-US" dirty="0">
                <a:solidFill>
                  <a:schemeClr val="accent5"/>
                </a:solidFill>
              </a:rPr>
              <a:t>ステージ数倍だけ上がる</a:t>
            </a:r>
            <a:endParaRPr lang="en-US" altLang="ja-JP" dirty="0">
              <a:solidFill>
                <a:schemeClr val="accent5"/>
              </a:solidFill>
            </a:endParaRPr>
          </a:p>
          <a:p>
            <a:pPr lvl="1"/>
            <a:r>
              <a:rPr lang="ja-JP" altLang="en-US" dirty="0"/>
              <a:t>単位時間当たりの処理量</a:t>
            </a:r>
            <a:endParaRPr lang="en-US" altLang="ja-JP" dirty="0"/>
          </a:p>
          <a:p>
            <a:pPr lvl="1"/>
            <a:r>
              <a:rPr lang="ja-JP" altLang="en-US" dirty="0"/>
              <a:t>この場合，単位時間あたりに実行される命令数</a:t>
            </a:r>
          </a:p>
        </p:txBody>
      </p:sp>
    </p:spTree>
    <p:extLst>
      <p:ext uri="{BB962C8B-B14F-4D97-AF65-F5344CB8AC3E}">
        <p14:creationId xmlns:p14="http://schemas.microsoft.com/office/powerpoint/2010/main" val="44521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sz="1800" dirty="0"/>
              <a:t>パイプライン化の効果</a:t>
            </a:r>
            <a:br>
              <a:rPr lang="en-US" altLang="ja-JP" sz="1800" dirty="0"/>
            </a:br>
            <a:r>
              <a:rPr lang="ja-JP" altLang="en-US" sz="1800" dirty="0"/>
              <a:t>レイテンシは伸びるが，単位時間あたりの処理命令数は増える</a:t>
            </a:r>
            <a:endParaRPr kumimoji="1" lang="ja-JP" altLang="en-US" sz="1800"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75000"/>
                    <a:lumOff val="25000"/>
                  </a:schemeClr>
                </a:solidFill>
              </a:rPr>
              <a:t>パイプライン化しない場合</a:t>
            </a:r>
          </a:p>
        </p:txBody>
      </p:sp>
      <p:sp>
        <p:nvSpPr>
          <p:cNvPr id="153" name="正方形/長方形 152"/>
          <p:cNvSpPr/>
          <p:nvPr/>
        </p:nvSpPr>
        <p:spPr>
          <a:xfrm>
            <a:off x="503962" y="4166749"/>
            <a:ext cx="2723823" cy="369332"/>
          </a:xfrm>
          <a:prstGeom prst="rect">
            <a:avLst/>
          </a:prstGeom>
          <a:effectLst/>
        </p:spPr>
        <p:txBody>
          <a:bodyPr wrap="none">
            <a:spAutoFit/>
          </a:bodyPr>
          <a:lstStyle/>
          <a:p>
            <a:r>
              <a:rPr lang="ja-JP" altLang="en-US" dirty="0">
                <a:solidFill>
                  <a:schemeClr val="tx1">
                    <a:lumMod val="75000"/>
                    <a:lumOff val="2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cxnSpLocks/>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cxnSpLocks/>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cxnSpLocks/>
            <a:stCxn id="139" idx="3"/>
            <a:endCxn id="38" idx="1"/>
          </p:cNvCxnSpPr>
          <p:nvPr/>
        </p:nvCxnSpPr>
        <p:spPr bwMode="auto">
          <a:xfrm flipV="1">
            <a:off x="594251" y="6309030"/>
            <a:ext cx="1637723" cy="2"/>
          </a:xfrm>
          <a:prstGeom prst="line">
            <a:avLst/>
          </a:prstGeom>
          <a:noFill/>
          <a:ln w="9525" cap="flat" cmpd="sng" algn="ctr">
            <a:solidFill>
              <a:schemeClr val="tx1"/>
            </a:solidFill>
            <a:prstDash val="dash"/>
            <a:round/>
            <a:headEnd type="none" w="med" len="med"/>
            <a:tailEnd type="none" w="med" len="med"/>
          </a:ln>
          <a:effectLst/>
        </p:spPr>
      </p:cxnSp>
      <p:grpSp>
        <p:nvGrpSpPr>
          <p:cNvPr id="12" name="グループ化 11">
            <a:extLst>
              <a:ext uri="{FF2B5EF4-FFF2-40B4-BE49-F238E27FC236}">
                <a16:creationId xmlns:a16="http://schemas.microsoft.com/office/drawing/2014/main" id="{D5512698-922D-8583-E3C9-A02AAB31AA39}"/>
              </a:ext>
            </a:extLst>
          </p:cNvPr>
          <p:cNvGrpSpPr/>
          <p:nvPr/>
        </p:nvGrpSpPr>
        <p:grpSpPr>
          <a:xfrm>
            <a:off x="1151962" y="4779015"/>
            <a:ext cx="2700030" cy="360004"/>
            <a:chOff x="1151962" y="4779015"/>
            <a:chExt cx="2700030" cy="360004"/>
          </a:xfrm>
        </p:grpSpPr>
        <p:sp>
          <p:nvSpPr>
            <p:cNvPr id="142" name="Rectangle 69"/>
            <p:cNvSpPr>
              <a:spLocks noChangeArrowheads="1"/>
            </p:cNvSpPr>
            <p:nvPr/>
          </p:nvSpPr>
          <p:spPr bwMode="auto">
            <a:xfrm>
              <a:off x="1151962" y="4779015"/>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44" name="Rectangle 70"/>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45" name="Rectangle 71"/>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47" name="Rectangle 72"/>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48" name="Rectangle 73"/>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 name="正方形/長方形 2">
              <a:extLst>
                <a:ext uri="{FF2B5EF4-FFF2-40B4-BE49-F238E27FC236}">
                  <a16:creationId xmlns:a16="http://schemas.microsoft.com/office/drawing/2014/main" id="{EF96E324-98E4-D732-9937-B7F54186DC2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9D03027D-6DE9-2407-89F5-B9D8493EDA6B}"/>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45AF930-DC2D-2AF9-BD15-15AC0B3218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086ECBA-6503-5C71-09CD-94A191A98823}"/>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Rectangle 69">
              <a:extLst>
                <a:ext uri="{FF2B5EF4-FFF2-40B4-BE49-F238E27FC236}">
                  <a16:creationId xmlns:a16="http://schemas.microsoft.com/office/drawing/2014/main" id="{E9C83A2C-F720-9362-F08E-4833DD8EBD8F}"/>
                </a:ext>
              </a:extLst>
            </p:cNvPr>
            <p:cNvSpPr>
              <a:spLocks noChangeArrowheads="1"/>
            </p:cNvSpPr>
            <p:nvPr/>
          </p:nvSpPr>
          <p:spPr bwMode="auto">
            <a:xfrm>
              <a:off x="1151963"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9" name="Rectangle 69">
              <a:extLst>
                <a:ext uri="{FF2B5EF4-FFF2-40B4-BE49-F238E27FC236}">
                  <a16:creationId xmlns:a16="http://schemas.microsoft.com/office/drawing/2014/main" id="{FF833E59-4BC1-3C13-09E1-A7B6E5249FEB}"/>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0" name="Rectangle 69">
              <a:extLst>
                <a:ext uri="{FF2B5EF4-FFF2-40B4-BE49-F238E27FC236}">
                  <a16:creationId xmlns:a16="http://schemas.microsoft.com/office/drawing/2014/main" id="{037ECFDD-E198-31A7-060D-7A04CFBEE0BD}"/>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1" name="Rectangle 69">
              <a:extLst>
                <a:ext uri="{FF2B5EF4-FFF2-40B4-BE49-F238E27FC236}">
                  <a16:creationId xmlns:a16="http://schemas.microsoft.com/office/drawing/2014/main" id="{6ACFFD05-117B-7B1F-E11D-4E3085DAC331}"/>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14" name="グループ化 13">
            <a:extLst>
              <a:ext uri="{FF2B5EF4-FFF2-40B4-BE49-F238E27FC236}">
                <a16:creationId xmlns:a16="http://schemas.microsoft.com/office/drawing/2014/main" id="{35A06667-82F3-F1E2-207E-9856E3CF3857}"/>
              </a:ext>
            </a:extLst>
          </p:cNvPr>
          <p:cNvGrpSpPr/>
          <p:nvPr/>
        </p:nvGrpSpPr>
        <p:grpSpPr>
          <a:xfrm>
            <a:off x="1691968" y="5499023"/>
            <a:ext cx="2700031" cy="360004"/>
            <a:chOff x="1151961" y="4779015"/>
            <a:chExt cx="2700031" cy="360004"/>
          </a:xfrm>
        </p:grpSpPr>
        <p:sp>
          <p:nvSpPr>
            <p:cNvPr id="15" name="Rectangle 69">
              <a:extLst>
                <a:ext uri="{FF2B5EF4-FFF2-40B4-BE49-F238E27FC236}">
                  <a16:creationId xmlns:a16="http://schemas.microsoft.com/office/drawing/2014/main" id="{ED6BBE58-9B82-2BA3-56B5-2FE03762561D}"/>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6" name="Rectangle 70">
              <a:extLst>
                <a:ext uri="{FF2B5EF4-FFF2-40B4-BE49-F238E27FC236}">
                  <a16:creationId xmlns:a16="http://schemas.microsoft.com/office/drawing/2014/main" id="{E9DEDCC9-9EE8-E3BA-0E4F-8715B7B381F0}"/>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7" name="Rectangle 71">
              <a:extLst>
                <a:ext uri="{FF2B5EF4-FFF2-40B4-BE49-F238E27FC236}">
                  <a16:creationId xmlns:a16="http://schemas.microsoft.com/office/drawing/2014/main" id="{E5EF2AFD-742E-365E-9CDC-7998EACD9BE3}"/>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8" name="Rectangle 72">
              <a:extLst>
                <a:ext uri="{FF2B5EF4-FFF2-40B4-BE49-F238E27FC236}">
                  <a16:creationId xmlns:a16="http://schemas.microsoft.com/office/drawing/2014/main" id="{882087F1-9B63-CC74-31BD-04163AB293CF}"/>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9" name="Rectangle 73">
              <a:extLst>
                <a:ext uri="{FF2B5EF4-FFF2-40B4-BE49-F238E27FC236}">
                  <a16:creationId xmlns:a16="http://schemas.microsoft.com/office/drawing/2014/main" id="{39AD18D5-716C-7FD8-6EED-34D1F1E4EEA1}"/>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20" name="正方形/長方形 19">
              <a:extLst>
                <a:ext uri="{FF2B5EF4-FFF2-40B4-BE49-F238E27FC236}">
                  <a16:creationId xmlns:a16="http://schemas.microsoft.com/office/drawing/2014/main" id="{8527FC74-03CE-CFE0-6542-3C7EFE42DE9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4DCB11D9-2644-6AA1-6C00-5A7F4C337999}"/>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0773850A-246B-0489-DC88-C261E5FC6F43}"/>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EF85D166-F456-118E-0E16-65066D2A6BF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Rectangle 69">
              <a:extLst>
                <a:ext uri="{FF2B5EF4-FFF2-40B4-BE49-F238E27FC236}">
                  <a16:creationId xmlns:a16="http://schemas.microsoft.com/office/drawing/2014/main" id="{D3BD4398-D77C-F5A5-9721-85321361AF6F}"/>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5" name="Rectangle 69">
              <a:extLst>
                <a:ext uri="{FF2B5EF4-FFF2-40B4-BE49-F238E27FC236}">
                  <a16:creationId xmlns:a16="http://schemas.microsoft.com/office/drawing/2014/main" id="{063BEFD4-FD38-F22F-7F1B-61A876C36F13}"/>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6" name="Rectangle 69">
              <a:extLst>
                <a:ext uri="{FF2B5EF4-FFF2-40B4-BE49-F238E27FC236}">
                  <a16:creationId xmlns:a16="http://schemas.microsoft.com/office/drawing/2014/main" id="{4F3C5A09-1184-D0A1-33EF-8A7A826CC458}"/>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7" name="Rectangle 69">
              <a:extLst>
                <a:ext uri="{FF2B5EF4-FFF2-40B4-BE49-F238E27FC236}">
                  <a16:creationId xmlns:a16="http://schemas.microsoft.com/office/drawing/2014/main" id="{4C7E5A9B-00D2-E022-365F-E4E01157E708}"/>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28" name="グループ化 27">
            <a:extLst>
              <a:ext uri="{FF2B5EF4-FFF2-40B4-BE49-F238E27FC236}">
                <a16:creationId xmlns:a16="http://schemas.microsoft.com/office/drawing/2014/main" id="{0A388FFE-E199-CA7D-03B8-7FA8AFA36125}"/>
              </a:ext>
            </a:extLst>
          </p:cNvPr>
          <p:cNvGrpSpPr/>
          <p:nvPr/>
        </p:nvGrpSpPr>
        <p:grpSpPr>
          <a:xfrm>
            <a:off x="2231974" y="6129030"/>
            <a:ext cx="2700031" cy="360004"/>
            <a:chOff x="1151961" y="4779015"/>
            <a:chExt cx="2700031" cy="360004"/>
          </a:xfrm>
        </p:grpSpPr>
        <p:sp>
          <p:nvSpPr>
            <p:cNvPr id="29" name="Rectangle 69">
              <a:extLst>
                <a:ext uri="{FF2B5EF4-FFF2-40B4-BE49-F238E27FC236}">
                  <a16:creationId xmlns:a16="http://schemas.microsoft.com/office/drawing/2014/main" id="{1585075B-416F-E981-84B7-BD37F1BC2D8C}"/>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30" name="Rectangle 70">
              <a:extLst>
                <a:ext uri="{FF2B5EF4-FFF2-40B4-BE49-F238E27FC236}">
                  <a16:creationId xmlns:a16="http://schemas.microsoft.com/office/drawing/2014/main" id="{F286D9CC-FC73-F265-D4C7-ABEB4233603F}"/>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31" name="Rectangle 71">
              <a:extLst>
                <a:ext uri="{FF2B5EF4-FFF2-40B4-BE49-F238E27FC236}">
                  <a16:creationId xmlns:a16="http://schemas.microsoft.com/office/drawing/2014/main" id="{24494E94-FF44-31A6-D21B-DEB79ECCE152}"/>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32" name="Rectangle 72">
              <a:extLst>
                <a:ext uri="{FF2B5EF4-FFF2-40B4-BE49-F238E27FC236}">
                  <a16:creationId xmlns:a16="http://schemas.microsoft.com/office/drawing/2014/main" id="{9BBE10D7-5BC7-EAD2-65FE-3084FAF2A599}"/>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33" name="Rectangle 73">
              <a:extLst>
                <a:ext uri="{FF2B5EF4-FFF2-40B4-BE49-F238E27FC236}">
                  <a16:creationId xmlns:a16="http://schemas.microsoft.com/office/drawing/2014/main" id="{2645841B-0B13-6D49-EE5B-D51937D10428}"/>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4" name="正方形/長方形 33">
              <a:extLst>
                <a:ext uri="{FF2B5EF4-FFF2-40B4-BE49-F238E27FC236}">
                  <a16:creationId xmlns:a16="http://schemas.microsoft.com/office/drawing/2014/main" id="{4DC2E8E5-D3AA-3F42-2F9E-B50DDEF8D796}"/>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59788C6-45D4-FAE3-2DE1-766C7EB061CC}"/>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5FACA672-8DF2-F5A1-6738-8150339CF6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4D8AD750-2832-F78C-9EA8-3C3FC8B31CD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8" name="Rectangle 69">
              <a:extLst>
                <a:ext uri="{FF2B5EF4-FFF2-40B4-BE49-F238E27FC236}">
                  <a16:creationId xmlns:a16="http://schemas.microsoft.com/office/drawing/2014/main" id="{CA6933F4-9A34-7BF0-F90A-C7DFD14025B8}"/>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39" name="Rectangle 69">
              <a:extLst>
                <a:ext uri="{FF2B5EF4-FFF2-40B4-BE49-F238E27FC236}">
                  <a16:creationId xmlns:a16="http://schemas.microsoft.com/office/drawing/2014/main" id="{5E241CFA-533E-EDBB-BB70-C5E26437C098}"/>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0" name="Rectangle 69">
              <a:extLst>
                <a:ext uri="{FF2B5EF4-FFF2-40B4-BE49-F238E27FC236}">
                  <a16:creationId xmlns:a16="http://schemas.microsoft.com/office/drawing/2014/main" id="{3B5176F3-C8E3-4B72-5C47-12B5382C5FA0}"/>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1" name="Rectangle 69">
              <a:extLst>
                <a:ext uri="{FF2B5EF4-FFF2-40B4-BE49-F238E27FC236}">
                  <a16:creationId xmlns:a16="http://schemas.microsoft.com/office/drawing/2014/main" id="{C1EF4C12-91E3-E5A6-B5B9-CD3EB5F04DD4}"/>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sp>
        <p:nvSpPr>
          <p:cNvPr id="44" name="Rectangle 69">
            <a:extLst>
              <a:ext uri="{FF2B5EF4-FFF2-40B4-BE49-F238E27FC236}">
                <a16:creationId xmlns:a16="http://schemas.microsoft.com/office/drawing/2014/main" id="{80CA9FAE-F031-C584-33CF-A494FE041EF1}"/>
              </a:ext>
            </a:extLst>
          </p:cNvPr>
          <p:cNvSpPr>
            <a:spLocks noChangeArrowheads="1"/>
          </p:cNvSpPr>
          <p:nvPr/>
        </p:nvSpPr>
        <p:spPr bwMode="auto">
          <a:xfrm>
            <a:off x="1151962" y="1988984"/>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45" name="Rectangle 70">
            <a:extLst>
              <a:ext uri="{FF2B5EF4-FFF2-40B4-BE49-F238E27FC236}">
                <a16:creationId xmlns:a16="http://schemas.microsoft.com/office/drawing/2014/main" id="{DC5D1F25-DD8F-5E5E-7650-04834001AF69}"/>
              </a:ext>
            </a:extLst>
          </p:cNvPr>
          <p:cNvSpPr>
            <a:spLocks noChangeArrowheads="1"/>
          </p:cNvSpPr>
          <p:nvPr/>
        </p:nvSpPr>
        <p:spPr bwMode="auto">
          <a:xfrm>
            <a:off x="1601967" y="1988984"/>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46" name="Rectangle 71">
            <a:extLst>
              <a:ext uri="{FF2B5EF4-FFF2-40B4-BE49-F238E27FC236}">
                <a16:creationId xmlns:a16="http://schemas.microsoft.com/office/drawing/2014/main" id="{1E92F600-68AC-9DEA-DA4D-A32076106124}"/>
              </a:ext>
            </a:extLst>
          </p:cNvPr>
          <p:cNvSpPr>
            <a:spLocks noChangeArrowheads="1"/>
          </p:cNvSpPr>
          <p:nvPr/>
        </p:nvSpPr>
        <p:spPr bwMode="auto">
          <a:xfrm>
            <a:off x="2141973" y="1988984"/>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47" name="Rectangle 72">
            <a:extLst>
              <a:ext uri="{FF2B5EF4-FFF2-40B4-BE49-F238E27FC236}">
                <a16:creationId xmlns:a16="http://schemas.microsoft.com/office/drawing/2014/main" id="{8B227E33-9FB9-C961-8BF5-16C663739C5E}"/>
              </a:ext>
            </a:extLst>
          </p:cNvPr>
          <p:cNvSpPr>
            <a:spLocks noChangeArrowheads="1"/>
          </p:cNvSpPr>
          <p:nvPr/>
        </p:nvSpPr>
        <p:spPr bwMode="auto">
          <a:xfrm>
            <a:off x="2411976"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48" name="Rectangle 73">
            <a:extLst>
              <a:ext uri="{FF2B5EF4-FFF2-40B4-BE49-F238E27FC236}">
                <a16:creationId xmlns:a16="http://schemas.microsoft.com/office/drawing/2014/main" id="{D311F2FC-F652-6D60-D27B-9A19E0EA0314}"/>
              </a:ext>
            </a:extLst>
          </p:cNvPr>
          <p:cNvSpPr>
            <a:spLocks noChangeArrowheads="1"/>
          </p:cNvSpPr>
          <p:nvPr/>
        </p:nvSpPr>
        <p:spPr bwMode="auto">
          <a:xfrm>
            <a:off x="2771980"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57" name="Rectangle 69">
            <a:extLst>
              <a:ext uri="{FF2B5EF4-FFF2-40B4-BE49-F238E27FC236}">
                <a16:creationId xmlns:a16="http://schemas.microsoft.com/office/drawing/2014/main" id="{DDA4DFF1-F3F9-2E92-571F-A47DC79FE48B}"/>
              </a:ext>
            </a:extLst>
          </p:cNvPr>
          <p:cNvSpPr>
            <a:spLocks noChangeArrowheads="1"/>
          </p:cNvSpPr>
          <p:nvPr/>
        </p:nvSpPr>
        <p:spPr bwMode="auto">
          <a:xfrm>
            <a:off x="3131984" y="2708992"/>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58" name="Rectangle 70">
            <a:extLst>
              <a:ext uri="{FF2B5EF4-FFF2-40B4-BE49-F238E27FC236}">
                <a16:creationId xmlns:a16="http://schemas.microsoft.com/office/drawing/2014/main" id="{49C637E1-85EA-70C9-6F64-F38A2787D42E}"/>
              </a:ext>
            </a:extLst>
          </p:cNvPr>
          <p:cNvSpPr>
            <a:spLocks noChangeArrowheads="1"/>
          </p:cNvSpPr>
          <p:nvPr/>
        </p:nvSpPr>
        <p:spPr bwMode="auto">
          <a:xfrm>
            <a:off x="3581989" y="2708992"/>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59" name="Rectangle 71">
            <a:extLst>
              <a:ext uri="{FF2B5EF4-FFF2-40B4-BE49-F238E27FC236}">
                <a16:creationId xmlns:a16="http://schemas.microsoft.com/office/drawing/2014/main" id="{0650D333-FAF7-FC10-356B-42C555976B5E}"/>
              </a:ext>
            </a:extLst>
          </p:cNvPr>
          <p:cNvSpPr>
            <a:spLocks noChangeArrowheads="1"/>
          </p:cNvSpPr>
          <p:nvPr/>
        </p:nvSpPr>
        <p:spPr bwMode="auto">
          <a:xfrm>
            <a:off x="4121995" y="2708992"/>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0" name="Rectangle 72">
            <a:extLst>
              <a:ext uri="{FF2B5EF4-FFF2-40B4-BE49-F238E27FC236}">
                <a16:creationId xmlns:a16="http://schemas.microsoft.com/office/drawing/2014/main" id="{C6063CAF-B3E7-3EEF-A926-36A90BDE4D05}"/>
              </a:ext>
            </a:extLst>
          </p:cNvPr>
          <p:cNvSpPr>
            <a:spLocks noChangeArrowheads="1"/>
          </p:cNvSpPr>
          <p:nvPr/>
        </p:nvSpPr>
        <p:spPr bwMode="auto">
          <a:xfrm>
            <a:off x="4391998"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1" name="Rectangle 73">
            <a:extLst>
              <a:ext uri="{FF2B5EF4-FFF2-40B4-BE49-F238E27FC236}">
                <a16:creationId xmlns:a16="http://schemas.microsoft.com/office/drawing/2014/main" id="{CE3B2FFD-C3CF-F3C5-0AD2-EF73A50E69E1}"/>
              </a:ext>
            </a:extLst>
          </p:cNvPr>
          <p:cNvSpPr>
            <a:spLocks noChangeArrowheads="1"/>
          </p:cNvSpPr>
          <p:nvPr/>
        </p:nvSpPr>
        <p:spPr bwMode="auto">
          <a:xfrm>
            <a:off x="4752002"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62" name="Rectangle 69">
            <a:extLst>
              <a:ext uri="{FF2B5EF4-FFF2-40B4-BE49-F238E27FC236}">
                <a16:creationId xmlns:a16="http://schemas.microsoft.com/office/drawing/2014/main" id="{79284753-827C-AAED-A6D9-FAAF8DE5221E}"/>
              </a:ext>
            </a:extLst>
          </p:cNvPr>
          <p:cNvSpPr>
            <a:spLocks noChangeArrowheads="1"/>
          </p:cNvSpPr>
          <p:nvPr/>
        </p:nvSpPr>
        <p:spPr bwMode="auto">
          <a:xfrm>
            <a:off x="5112006" y="3338999"/>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63" name="Rectangle 70">
            <a:extLst>
              <a:ext uri="{FF2B5EF4-FFF2-40B4-BE49-F238E27FC236}">
                <a16:creationId xmlns:a16="http://schemas.microsoft.com/office/drawing/2014/main" id="{D011A2AC-465B-5994-49B8-3DBD23D78FEB}"/>
              </a:ext>
            </a:extLst>
          </p:cNvPr>
          <p:cNvSpPr>
            <a:spLocks noChangeArrowheads="1"/>
          </p:cNvSpPr>
          <p:nvPr/>
        </p:nvSpPr>
        <p:spPr bwMode="auto">
          <a:xfrm>
            <a:off x="5562011" y="3338999"/>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64" name="Rectangle 71">
            <a:extLst>
              <a:ext uri="{FF2B5EF4-FFF2-40B4-BE49-F238E27FC236}">
                <a16:creationId xmlns:a16="http://schemas.microsoft.com/office/drawing/2014/main" id="{3FC72747-D27D-B6AA-0D18-49D1DA82781A}"/>
              </a:ext>
            </a:extLst>
          </p:cNvPr>
          <p:cNvSpPr>
            <a:spLocks noChangeArrowheads="1"/>
          </p:cNvSpPr>
          <p:nvPr/>
        </p:nvSpPr>
        <p:spPr bwMode="auto">
          <a:xfrm>
            <a:off x="6102017" y="3338999"/>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5" name="Rectangle 72">
            <a:extLst>
              <a:ext uri="{FF2B5EF4-FFF2-40B4-BE49-F238E27FC236}">
                <a16:creationId xmlns:a16="http://schemas.microsoft.com/office/drawing/2014/main" id="{C7F7E4A6-5ECB-8F6C-B52C-EB363C65E16D}"/>
              </a:ext>
            </a:extLst>
          </p:cNvPr>
          <p:cNvSpPr>
            <a:spLocks noChangeArrowheads="1"/>
          </p:cNvSpPr>
          <p:nvPr/>
        </p:nvSpPr>
        <p:spPr bwMode="auto">
          <a:xfrm>
            <a:off x="6372020"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6" name="Rectangle 73">
            <a:extLst>
              <a:ext uri="{FF2B5EF4-FFF2-40B4-BE49-F238E27FC236}">
                <a16:creationId xmlns:a16="http://schemas.microsoft.com/office/drawing/2014/main" id="{C04296C0-306D-F515-B36C-C7FA06107622}"/>
              </a:ext>
            </a:extLst>
          </p:cNvPr>
          <p:cNvSpPr>
            <a:spLocks noChangeArrowheads="1"/>
          </p:cNvSpPr>
          <p:nvPr/>
        </p:nvSpPr>
        <p:spPr bwMode="auto">
          <a:xfrm>
            <a:off x="6732024"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cxnSp>
        <p:nvCxnSpPr>
          <p:cNvPr id="68" name="直線矢印コネクタ 67">
            <a:extLst>
              <a:ext uri="{FF2B5EF4-FFF2-40B4-BE49-F238E27FC236}">
                <a16:creationId xmlns:a16="http://schemas.microsoft.com/office/drawing/2014/main" id="{0D9F789D-EA97-C373-055B-85E7C3446ECA}"/>
              </a:ext>
            </a:extLst>
          </p:cNvPr>
          <p:cNvCxnSpPr/>
          <p:nvPr/>
        </p:nvCxnSpPr>
        <p:spPr bwMode="auto">
          <a:xfrm>
            <a:off x="1151962" y="2528990"/>
            <a:ext cx="1980022" cy="0"/>
          </a:xfrm>
          <a:prstGeom prst="straightConnector1">
            <a:avLst/>
          </a:prstGeom>
          <a:noFill/>
          <a:ln w="9525" cap="flat" cmpd="sng" algn="ctr">
            <a:solidFill>
              <a:schemeClr val="tx1"/>
            </a:solidFill>
            <a:prstDash val="solid"/>
            <a:round/>
            <a:headEnd type="triangle" w="med" len="med"/>
            <a:tailEnd type="triangle"/>
          </a:ln>
          <a:effectLst/>
        </p:spPr>
      </p:cxnSp>
      <p:sp>
        <p:nvSpPr>
          <p:cNvPr id="69" name="正方形/長方形 68">
            <a:extLst>
              <a:ext uri="{FF2B5EF4-FFF2-40B4-BE49-F238E27FC236}">
                <a16:creationId xmlns:a16="http://schemas.microsoft.com/office/drawing/2014/main" id="{DD5188A7-7291-8EEE-3F0F-0211BD91197D}"/>
              </a:ext>
            </a:extLst>
          </p:cNvPr>
          <p:cNvSpPr/>
          <p:nvPr/>
        </p:nvSpPr>
        <p:spPr>
          <a:xfrm>
            <a:off x="1691968" y="2528990"/>
            <a:ext cx="1082348" cy="307777"/>
          </a:xfrm>
          <a:prstGeom prst="rect">
            <a:avLst/>
          </a:prstGeom>
        </p:spPr>
        <p:txBody>
          <a:bodyPr wrap="none">
            <a:spAutoFit/>
          </a:bodyPr>
          <a:lstStyle/>
          <a:p>
            <a:r>
              <a:rPr lang="ja-JP" altLang="en-US" sz="1400" b="1" dirty="0">
                <a:solidFill>
                  <a:schemeClr val="accent6"/>
                </a:solidFill>
              </a:rPr>
              <a:t>レイテンシ</a:t>
            </a:r>
          </a:p>
        </p:txBody>
      </p:sp>
      <p:cxnSp>
        <p:nvCxnSpPr>
          <p:cNvPr id="70" name="直線矢印コネクタ 69">
            <a:extLst>
              <a:ext uri="{FF2B5EF4-FFF2-40B4-BE49-F238E27FC236}">
                <a16:creationId xmlns:a16="http://schemas.microsoft.com/office/drawing/2014/main" id="{6BEC7187-2503-1F49-60EF-BB6EAD93AD5C}"/>
              </a:ext>
            </a:extLst>
          </p:cNvPr>
          <p:cNvCxnSpPr>
            <a:cxnSpLocks/>
          </p:cNvCxnSpPr>
          <p:nvPr/>
        </p:nvCxnSpPr>
        <p:spPr bwMode="auto">
          <a:xfrm>
            <a:off x="1151962" y="5229020"/>
            <a:ext cx="2700030" cy="0"/>
          </a:xfrm>
          <a:prstGeom prst="straightConnector1">
            <a:avLst/>
          </a:prstGeom>
          <a:noFill/>
          <a:ln w="9525" cap="flat" cmpd="sng" algn="ctr">
            <a:solidFill>
              <a:schemeClr val="tx1"/>
            </a:solidFill>
            <a:prstDash val="solid"/>
            <a:round/>
            <a:headEnd type="triangle" w="med" len="med"/>
            <a:tailEnd type="triangle"/>
          </a:ln>
          <a:effectLst/>
        </p:spPr>
      </p:cxnSp>
      <p:sp>
        <p:nvSpPr>
          <p:cNvPr id="71" name="正方形/長方形 70">
            <a:extLst>
              <a:ext uri="{FF2B5EF4-FFF2-40B4-BE49-F238E27FC236}">
                <a16:creationId xmlns:a16="http://schemas.microsoft.com/office/drawing/2014/main" id="{DEA7CD60-2C05-0F74-AAC7-C14C31EDF603}"/>
              </a:ext>
            </a:extLst>
          </p:cNvPr>
          <p:cNvSpPr/>
          <p:nvPr/>
        </p:nvSpPr>
        <p:spPr>
          <a:xfrm>
            <a:off x="1961971" y="5229020"/>
            <a:ext cx="1082348" cy="307777"/>
          </a:xfrm>
          <a:prstGeom prst="rect">
            <a:avLst/>
          </a:prstGeom>
        </p:spPr>
        <p:txBody>
          <a:bodyPr wrap="none">
            <a:spAutoFit/>
          </a:bodyPr>
          <a:lstStyle/>
          <a:p>
            <a:r>
              <a:rPr lang="ja-JP" altLang="en-US" sz="1400" b="1" dirty="0">
                <a:solidFill>
                  <a:schemeClr val="accent6"/>
                </a:solidFill>
              </a:rPr>
              <a:t>レイテンシ</a:t>
            </a:r>
          </a:p>
        </p:txBody>
      </p:sp>
    </p:spTree>
    <p:extLst>
      <p:ext uri="{BB962C8B-B14F-4D97-AF65-F5344CB8AC3E}">
        <p14:creationId xmlns:p14="http://schemas.microsoft.com/office/powerpoint/2010/main" val="252359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lang="ja-JP" altLang="en-US" dirty="0"/>
              <a:t>大きな回路のまとまりをステージにする</a:t>
            </a:r>
            <a:endParaRPr lang="en-US" altLang="ja-JP" dirty="0"/>
          </a:p>
          <a:p>
            <a:pPr lvl="1"/>
            <a:r>
              <a:rPr lang="ja-JP" altLang="en-US" dirty="0"/>
              <a:t>回路のまとまりが大きい → 遅延も大きい</a:t>
            </a:r>
            <a:endParaRPr lang="en-US" altLang="ja-JP" dirty="0"/>
          </a:p>
          <a:p>
            <a:r>
              <a:rPr lang="ja-JP" altLang="en-US" dirty="0"/>
              <a:t>この遅延の大きさが揃っていないと，綺麗にうごかない</a:t>
            </a:r>
            <a:endParaRPr lang="en-US" altLang="ja-JP" dirty="0"/>
          </a:p>
          <a:p>
            <a:pPr lvl="1"/>
            <a:r>
              <a:rPr kumimoji="1" lang="ja-JP" altLang="en-US" dirty="0">
                <a:solidFill>
                  <a:schemeClr val="accent5"/>
                </a:solidFill>
              </a:rPr>
              <a:t>パイプライン全体は，一番遅いステージの遅延にあわせて動く</a:t>
            </a:r>
            <a:endParaRPr kumimoji="1" lang="en-US" altLang="ja-JP" dirty="0">
              <a:solidFill>
                <a:schemeClr val="accent5"/>
              </a:solidFill>
            </a:endParaRPr>
          </a:p>
          <a:p>
            <a:pPr lvl="1"/>
            <a:r>
              <a:rPr kumimoji="1" lang="ja-JP" altLang="en-US" dirty="0"/>
              <a:t>他の人が仕事が終わったからと言って，先に送れない</a:t>
            </a:r>
            <a:endParaRPr kumimoji="1" lang="en-US" altLang="ja-JP" dirty="0"/>
          </a:p>
          <a:p>
            <a:r>
              <a:rPr kumimoji="1" lang="ja-JP" altLang="en-US" dirty="0"/>
              <a:t>良くない例：緑の人だけ仕事が多いので，全体が動かせない</a:t>
            </a:r>
            <a:endParaRPr kumimoji="1" lang="en-US" altLang="ja-JP" dirty="0"/>
          </a:p>
        </p:txBody>
      </p:sp>
      <p:grpSp>
        <p:nvGrpSpPr>
          <p:cNvPr id="4" name="グループ化 3"/>
          <p:cNvGrpSpPr/>
          <p:nvPr/>
        </p:nvGrpSpPr>
        <p:grpSpPr>
          <a:xfrm>
            <a:off x="881959" y="594902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2321975" y="5949028"/>
            <a:ext cx="2880032"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079350" y="594902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6519510" y="594902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843798" y="5084485"/>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2861981" y="5139019"/>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043076" y="5103069"/>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6483236" y="5103069"/>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角丸四角形吹き出し 20"/>
          <p:cNvSpPr/>
          <p:nvPr/>
        </p:nvSpPr>
        <p:spPr bwMode="auto">
          <a:xfrm>
            <a:off x="3491988" y="4419011"/>
            <a:ext cx="2430027" cy="432646"/>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なんか仕事おおいんだけど</a:t>
            </a:r>
          </a:p>
        </p:txBody>
      </p:sp>
      <p:sp>
        <p:nvSpPr>
          <p:cNvPr id="22" name="角丸四角形吹き出し 21"/>
          <p:cNvSpPr/>
          <p:nvPr/>
        </p:nvSpPr>
        <p:spPr bwMode="auto">
          <a:xfrm>
            <a:off x="1331964" y="4419011"/>
            <a:ext cx="1260014" cy="432646"/>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はよせんかい</a:t>
            </a:r>
          </a:p>
        </p:txBody>
      </p:sp>
      <p:sp>
        <p:nvSpPr>
          <p:cNvPr id="23" name="角丸四角形 22"/>
          <p:cNvSpPr/>
          <p:nvPr/>
        </p:nvSpPr>
        <p:spPr bwMode="auto">
          <a:xfrm>
            <a:off x="331198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15119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54390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6" name="角丸四角形 25"/>
          <p:cNvSpPr/>
          <p:nvPr/>
        </p:nvSpPr>
        <p:spPr bwMode="auto">
          <a:xfrm>
            <a:off x="6789081"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7" name="角丸四角形吹き出し 26"/>
          <p:cNvSpPr/>
          <p:nvPr/>
        </p:nvSpPr>
        <p:spPr bwMode="auto">
          <a:xfrm>
            <a:off x="7272030" y="4419011"/>
            <a:ext cx="1260014" cy="432646"/>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まだー？</a:t>
            </a:r>
          </a:p>
        </p:txBody>
      </p:sp>
    </p:spTree>
    <p:extLst>
      <p:ext uri="{BB962C8B-B14F-4D97-AF65-F5344CB8AC3E}">
        <p14:creationId xmlns:p14="http://schemas.microsoft.com/office/powerpoint/2010/main" val="111253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p:txBody>
          <a:bodyPr/>
          <a:lstStyle/>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r>
              <a:rPr kumimoji="1" lang="ja-JP" altLang="en-US" dirty="0"/>
              <a:t>上記では，デコードとレジスタ読み出しが </a:t>
            </a:r>
            <a:r>
              <a:rPr kumimoji="1" lang="en-US" altLang="ja-JP" dirty="0"/>
              <a:t>ID </a:t>
            </a:r>
            <a:r>
              <a:rPr kumimoji="1" lang="ja-JP" altLang="en-US" dirty="0"/>
              <a:t>ステージにまとめられている</a:t>
            </a:r>
            <a:endParaRPr kumimoji="1" lang="en-US" altLang="ja-JP" dirty="0"/>
          </a:p>
          <a:p>
            <a:pPr lvl="1"/>
            <a:r>
              <a:rPr kumimoji="1" lang="ja-JP" altLang="en-US" dirty="0"/>
              <a:t>デコードにかかる遅延はほとんどない</a:t>
            </a:r>
            <a:endParaRPr kumimoji="1" lang="en-US" altLang="ja-JP" dirty="0"/>
          </a:p>
          <a:p>
            <a:pPr lvl="1"/>
            <a:r>
              <a:rPr kumimoji="1" lang="ja-JP" altLang="en-US" dirty="0"/>
              <a:t>読み出した命令からオペランドを取り出すのは，単に信号線を繋ぐだけで良い</a:t>
            </a:r>
          </a:p>
        </p:txBody>
      </p:sp>
    </p:spTree>
    <p:extLst>
      <p:ext uri="{BB962C8B-B14F-4D97-AF65-F5344CB8AC3E}">
        <p14:creationId xmlns:p14="http://schemas.microsoft.com/office/powerpoint/2010/main" val="380076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余談：非同期回路やウェーブ・パイプライン</a:t>
            </a:r>
          </a:p>
        </p:txBody>
      </p:sp>
      <p:sp>
        <p:nvSpPr>
          <p:cNvPr id="3" name="テキスト プレースホルダー 2"/>
          <p:cNvSpPr>
            <a:spLocks noGrp="1"/>
          </p:cNvSpPr>
          <p:nvPr>
            <p:ph type="body" sz="quarter" idx="10"/>
          </p:nvPr>
        </p:nvSpPr>
        <p:spPr/>
        <p:txBody>
          <a:bodyPr/>
          <a:lstStyle/>
          <a:p>
            <a:r>
              <a:rPr kumimoji="1" lang="ja-JP" altLang="en-US" dirty="0"/>
              <a:t>クロックによる同期化を使わずにパイプラインを作る方法も</a:t>
            </a:r>
            <a:br>
              <a:rPr kumimoji="1" lang="en-US" altLang="ja-JP" dirty="0"/>
            </a:br>
            <a:r>
              <a:rPr kumimoji="1" lang="ja-JP" altLang="en-US" dirty="0"/>
              <a:t>あるにはある</a:t>
            </a:r>
            <a:endParaRPr kumimoji="1" lang="en-US" altLang="ja-JP" dirty="0"/>
          </a:p>
          <a:p>
            <a:r>
              <a:rPr kumimoji="1" lang="ja-JP" altLang="en-US" dirty="0"/>
              <a:t>やり方：</a:t>
            </a:r>
            <a:endParaRPr kumimoji="1" lang="en-US" altLang="ja-JP" dirty="0"/>
          </a:p>
          <a:p>
            <a:pPr marL="817200" lvl="1" indent="-457200">
              <a:buFont typeface="+mj-lt"/>
              <a:buAutoNum type="arabicPeriod"/>
            </a:pPr>
            <a:r>
              <a:rPr kumimoji="1" lang="ja-JP" altLang="en-US" dirty="0"/>
              <a:t>色々な方法でステージ間の遅延の大きさを気合いで揃える</a:t>
            </a:r>
            <a:endParaRPr kumimoji="1" lang="en-US" altLang="ja-JP" dirty="0"/>
          </a:p>
          <a:p>
            <a:pPr marL="817200" lvl="1" indent="-457200">
              <a:buFont typeface="+mj-lt"/>
              <a:buAutoNum type="arabicPeriod"/>
            </a:pPr>
            <a:r>
              <a:rPr kumimoji="1" lang="ja-JP" altLang="en-US" dirty="0"/>
              <a:t>一定間隔でデータを流す</a:t>
            </a:r>
            <a:endParaRPr kumimoji="1" lang="en-US" altLang="ja-JP" dirty="0"/>
          </a:p>
          <a:p>
            <a:r>
              <a:rPr kumimoji="1" lang="ja-JP" altLang="en-US" dirty="0"/>
              <a:t>設計 </a:t>
            </a:r>
            <a:r>
              <a:rPr kumimoji="1" lang="en-US" altLang="ja-JP" dirty="0"/>
              <a:t>&amp; </a:t>
            </a:r>
            <a:r>
              <a:rPr kumimoji="1" lang="ja-JP" altLang="en-US" dirty="0"/>
              <a:t>動作させることがすごく難しいので，主流ではない</a:t>
            </a:r>
            <a:endParaRPr kumimoji="1" lang="en-US" altLang="ja-JP" dirty="0"/>
          </a:p>
          <a:p>
            <a:pPr lvl="1"/>
            <a:r>
              <a:rPr kumimoji="1" lang="ja-JP" altLang="en-US" dirty="0"/>
              <a:t>特に，高速動作がかなり難しい</a:t>
            </a:r>
            <a:endParaRPr kumimoji="1" lang="en-US" altLang="ja-JP" dirty="0"/>
          </a:p>
        </p:txBody>
      </p:sp>
    </p:spTree>
    <p:extLst>
      <p:ext uri="{BB962C8B-B14F-4D97-AF65-F5344CB8AC3E}">
        <p14:creationId xmlns:p14="http://schemas.microsoft.com/office/powerpoint/2010/main" val="2731787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F6C3DF1-F9EC-B285-2E83-D56AE7F0639E}"/>
              </a:ext>
            </a:extLst>
          </p:cNvPr>
          <p:cNvSpPr>
            <a:spLocks noGrp="1"/>
          </p:cNvSpPr>
          <p:nvPr>
            <p:ph type="title"/>
          </p:nvPr>
        </p:nvSpPr>
        <p:spPr/>
        <p:txBody>
          <a:bodyPr/>
          <a:lstStyle/>
          <a:p>
            <a:r>
              <a:rPr kumimoji="1" lang="ja-JP" altLang="en-US" b="1" dirty="0"/>
              <a:t>パイプライン化の性能への影響</a:t>
            </a:r>
          </a:p>
        </p:txBody>
      </p:sp>
    </p:spTree>
    <p:extLst>
      <p:ext uri="{BB962C8B-B14F-4D97-AF65-F5344CB8AC3E}">
        <p14:creationId xmlns:p14="http://schemas.microsoft.com/office/powerpoint/2010/main" val="2650633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b="1" dirty="0"/>
              <a:t>パイプライン化の性能への影響</a:t>
            </a:r>
          </a:p>
        </p:txBody>
      </p:sp>
    </p:spTree>
    <p:extLst>
      <p:ext uri="{BB962C8B-B14F-4D97-AF65-F5344CB8AC3E}">
        <p14:creationId xmlns:p14="http://schemas.microsoft.com/office/powerpoint/2010/main" val="3249925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1668365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3">
                    <a:lumMod val="75000"/>
                  </a:schemeClr>
                </a:solidFill>
                <a:latin typeface="Consolas" panose="020B0609020204030204" pitchFamily="49" charset="0"/>
              </a:rPr>
              <a:t>// i = 10;</a:t>
            </a:r>
          </a:p>
          <a:p>
            <a:pPr>
              <a:lnSpc>
                <a:spcPct val="150000"/>
              </a:lnSpc>
            </a:pP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li 10</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p>
          <a:p>
            <a:pPr>
              <a:lnSpc>
                <a:spcPct val="150000"/>
              </a:lnSpc>
            </a:pPr>
            <a:r>
              <a:rPr lang="en-US" altLang="ja-JP" sz="1600" kern="0" dirty="0">
                <a:solidFill>
                  <a:schemeClr val="accent3">
                    <a:lumMod val="75000"/>
                  </a:schemeClr>
                </a:solidFill>
                <a:latin typeface="Consolas" panose="020B0609020204030204" pitchFamily="49" charset="0"/>
              </a:rPr>
              <a:t>// if (i &gt;= 0) </a:t>
            </a:r>
            <a:r>
              <a:rPr lang="ja-JP" altLang="en-US" sz="1600" kern="0" dirty="0">
                <a:solidFill>
                  <a:schemeClr val="accent3">
                    <a:lumMod val="75000"/>
                  </a:schemeClr>
                </a:solidFill>
                <a:latin typeface="Consolas" panose="020B0609020204030204" pitchFamily="49" charset="0"/>
              </a:rPr>
              <a:t>で使う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をセット</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li 0</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B     </a:t>
            </a:r>
          </a:p>
          <a:p>
            <a:pPr>
              <a:lnSpc>
                <a:spcPct val="150000"/>
              </a:lnSpc>
            </a:pP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戻ってくるためにラベルを定義</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75000"/>
                    <a:lumOff val="25000"/>
                  </a:schemeClr>
                </a:solidFill>
                <a:latin typeface="Consolas" panose="020B0609020204030204" pitchFamily="49" charset="0"/>
              </a:rPr>
              <a:t>LABEL:</a:t>
            </a:r>
            <a:br>
              <a:rPr lang="en-US" altLang="ja-JP" sz="1600" kern="0" dirty="0">
                <a:solidFill>
                  <a:schemeClr val="accent5"/>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i = i – 2;</a:t>
            </a:r>
          </a:p>
          <a:p>
            <a:pPr>
              <a:lnSpc>
                <a:spcPct val="150000"/>
              </a:lnSpc>
            </a:pPr>
            <a:r>
              <a:rPr lang="en-US" altLang="ja-JP" sz="1600" kern="0" dirty="0">
                <a:solidFill>
                  <a:schemeClr val="accent3">
                    <a:lumMod val="75000"/>
                  </a:schemeClr>
                </a:solidFill>
                <a:latin typeface="Consolas" panose="020B0609020204030204" pitchFamily="49" charset="0"/>
              </a:rPr>
              <a:t>//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2 </a:t>
            </a:r>
            <a:r>
              <a:rPr lang="ja-JP" altLang="en-US" sz="1600" kern="0" dirty="0">
                <a:solidFill>
                  <a:schemeClr val="accent3">
                    <a:lumMod val="75000"/>
                  </a:schemeClr>
                </a:solidFill>
                <a:latin typeface="Consolas" panose="020B0609020204030204" pitchFamily="49" charset="0"/>
              </a:rPr>
              <a:t>を引く</a:t>
            </a:r>
            <a:br>
              <a:rPr lang="en-US" altLang="ja-JP" sz="1600" kern="0" dirty="0">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sub A,2</a:t>
            </a:r>
            <a:r>
              <a:rPr lang="ja-JP" altLang="en-US" sz="1600" kern="0" dirty="0">
                <a:solidFill>
                  <a:schemeClr val="tx1">
                    <a:lumMod val="85000"/>
                    <a:lumOff val="15000"/>
                  </a:schemeClr>
                </a:solidFill>
                <a:latin typeface="Consolas" panose="020B0609020204030204" pitchFamily="49" charset="0"/>
              </a:rPr>
              <a:t>→</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3">
                    <a:lumMod val="75000"/>
                  </a:schemeClr>
                </a:solidFill>
                <a:latin typeface="Consolas" panose="020B0609020204030204" pitchFamily="49" charset="0"/>
              </a:rPr>
              <a:t>   </a:t>
            </a:r>
          </a:p>
          <a:p>
            <a:pPr>
              <a:lnSpc>
                <a:spcPct val="150000"/>
              </a:lnSpc>
            </a:pPr>
            <a:r>
              <a:rPr lang="en-US" altLang="ja-JP" sz="1600" kern="0" dirty="0">
                <a:solidFill>
                  <a:schemeClr val="accent3">
                    <a:lumMod val="75000"/>
                  </a:schemeClr>
                </a:solidFill>
                <a:latin typeface="Consolas" panose="020B0609020204030204" pitchFamily="49" charset="0"/>
              </a:rPr>
              <a:t>// if (i &gt;= 0) </a:t>
            </a:r>
            <a:br>
              <a:rPr lang="en-US" altLang="ja-JP" sz="1600" kern="0" dirty="0">
                <a:solidFill>
                  <a:schemeClr val="accent3">
                    <a:lumMod val="75000"/>
                  </a:schemeClr>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goto</a:t>
            </a:r>
            <a:r>
              <a:rPr lang="en-US" altLang="ja-JP" sz="1600" kern="0" dirty="0">
                <a:solidFill>
                  <a:schemeClr val="accent3">
                    <a:lumMod val="75000"/>
                  </a:schemeClr>
                </a:solidFill>
                <a:latin typeface="Consolas" panose="020B0609020204030204" pitchFamily="49" charset="0"/>
              </a:rPr>
              <a:t> LABEL;</a:t>
            </a:r>
            <a:endParaRPr lang="ja-JP" altLang="en-US"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b A&gt;=B, LABEL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に飛ぶ</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375846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パイプライン化の意味</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パイプライン化の効果：</a:t>
            </a:r>
            <a:endParaRPr lang="en-US" altLang="ja-JP" dirty="0"/>
          </a:p>
          <a:p>
            <a:pPr lvl="1"/>
            <a:r>
              <a:rPr kumimoji="1" lang="ja-JP" altLang="en-US" dirty="0"/>
              <a:t>スループットの向上</a:t>
            </a:r>
            <a:endParaRPr kumimoji="1" lang="en-US" altLang="ja-JP" dirty="0"/>
          </a:p>
          <a:p>
            <a:pPr lvl="1"/>
            <a:r>
              <a:rPr kumimoji="1" lang="en-US" altLang="ja-JP" dirty="0"/>
              <a:t>= </a:t>
            </a:r>
            <a:r>
              <a:rPr kumimoji="1" lang="ja-JP" altLang="en-US" dirty="0"/>
              <a:t>単位時間あたりに処理できる命令の数の増加</a:t>
            </a:r>
            <a:endParaRPr kumimoji="1" lang="en-US" altLang="ja-JP" dirty="0"/>
          </a:p>
          <a:p>
            <a:pPr lvl="1"/>
            <a:r>
              <a:rPr kumimoji="1" lang="en-US" altLang="ja-JP" dirty="0"/>
              <a:t>= </a:t>
            </a:r>
            <a:r>
              <a:rPr kumimoji="1" lang="ja-JP" altLang="en-US" dirty="0">
                <a:solidFill>
                  <a:schemeClr val="accent5"/>
                </a:solidFill>
              </a:rPr>
              <a:t>動作クロック周波数の向上</a:t>
            </a:r>
            <a:endParaRPr kumimoji="1" lang="en-US" altLang="ja-JP" dirty="0">
              <a:solidFill>
                <a:schemeClr val="accent5"/>
              </a:solidFill>
            </a:endParaRPr>
          </a:p>
          <a:p>
            <a:r>
              <a:rPr kumimoji="1" lang="ja-JP" altLang="en-US" dirty="0"/>
              <a:t>これらは同じ事を言い換えてるだけ</a:t>
            </a:r>
            <a:endParaRPr kumimoji="1" lang="en-US" altLang="ja-JP" dirty="0"/>
          </a:p>
          <a:p>
            <a:pPr lvl="1"/>
            <a:endParaRPr kumimoji="1" lang="en-US" altLang="ja-JP" dirty="0">
              <a:solidFill>
                <a:schemeClr val="accent5"/>
              </a:solidFill>
            </a:endParaRPr>
          </a:p>
        </p:txBody>
      </p:sp>
    </p:spTree>
    <p:extLst>
      <p:ext uri="{BB962C8B-B14F-4D97-AF65-F5344CB8AC3E}">
        <p14:creationId xmlns:p14="http://schemas.microsoft.com/office/powerpoint/2010/main" val="292644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直線コネクタ 181"/>
          <p:cNvCxnSpPr/>
          <p:nvPr/>
        </p:nvCxnSpPr>
        <p:spPr bwMode="auto">
          <a:xfrm flipV="1">
            <a:off x="214197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p:cNvCxnSpPr/>
          <p:nvPr/>
        </p:nvCxnSpPr>
        <p:spPr bwMode="auto">
          <a:xfrm flipV="1">
            <a:off x="124196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78" name="直線コネクタ 177"/>
          <p:cNvCxnSpPr/>
          <p:nvPr/>
        </p:nvCxnSpPr>
        <p:spPr bwMode="auto">
          <a:xfrm flipH="1" flipV="1">
            <a:off x="3491988" y="1358977"/>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79" name="直線コネクタ 178"/>
          <p:cNvCxnSpPr/>
          <p:nvPr/>
        </p:nvCxnSpPr>
        <p:spPr bwMode="auto">
          <a:xfrm flipV="1">
            <a:off x="574201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0" name="直線コネクタ 179"/>
          <p:cNvCxnSpPr/>
          <p:nvPr/>
        </p:nvCxnSpPr>
        <p:spPr bwMode="auto">
          <a:xfrm flipV="1">
            <a:off x="124196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1" name="直線コネクタ 180"/>
          <p:cNvCxnSpPr/>
          <p:nvPr/>
        </p:nvCxnSpPr>
        <p:spPr bwMode="auto">
          <a:xfrm flipH="1" flipV="1">
            <a:off x="1691968"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521955" y="2403147"/>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パイプライン化によるクロック周期の短縮</a:t>
            </a:r>
            <a:br>
              <a:rPr lang="en-US" altLang="ja-JP" dirty="0"/>
            </a:br>
            <a:r>
              <a:rPr lang="ja-JP" altLang="en-US" sz="2000" dirty="0"/>
              <a:t>クロックの立ち上がりごとに，１命令が処理</a:t>
            </a:r>
            <a:endParaRPr kumimoji="1" lang="ja-JP" altLang="en-US" dirty="0"/>
          </a:p>
        </p:txBody>
      </p:sp>
      <p:cxnSp>
        <p:nvCxnSpPr>
          <p:cNvPr id="96" name="直線矢印コネクタ 95"/>
          <p:cNvCxnSpPr/>
          <p:nvPr/>
        </p:nvCxnSpPr>
        <p:spPr bwMode="auto">
          <a:xfrm>
            <a:off x="611956" y="1268976"/>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149008"/>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521955" y="908972"/>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371674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258987"/>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338999"/>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194839"/>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5373180"/>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522902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67902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859027"/>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62" name="グループ化 161"/>
          <p:cNvGrpSpPr/>
          <p:nvPr/>
        </p:nvGrpSpPr>
        <p:grpSpPr>
          <a:xfrm>
            <a:off x="1241963" y="2223145"/>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158997"/>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cxnSp>
        <p:nvCxnSpPr>
          <p:cNvPr id="78" name="直線コネクタ 77"/>
          <p:cNvCxnSpPr/>
          <p:nvPr/>
        </p:nvCxnSpPr>
        <p:spPr bwMode="auto">
          <a:xfrm flipV="1">
            <a:off x="124196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79" name="直線コネクタ 78"/>
          <p:cNvCxnSpPr/>
          <p:nvPr/>
        </p:nvCxnSpPr>
        <p:spPr bwMode="auto">
          <a:xfrm flipH="1">
            <a:off x="124196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0" name="直線コネクタ 79"/>
          <p:cNvCxnSpPr/>
          <p:nvPr/>
        </p:nvCxnSpPr>
        <p:spPr bwMode="auto">
          <a:xfrm flipV="1">
            <a:off x="232197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1" name="直線コネクタ 80"/>
          <p:cNvCxnSpPr/>
          <p:nvPr/>
        </p:nvCxnSpPr>
        <p:spPr bwMode="auto">
          <a:xfrm flipH="1">
            <a:off x="232197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2" name="直線コネクタ 81"/>
          <p:cNvCxnSpPr/>
          <p:nvPr/>
        </p:nvCxnSpPr>
        <p:spPr bwMode="auto">
          <a:xfrm flipV="1">
            <a:off x="349198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3" name="直線コネクタ 82"/>
          <p:cNvCxnSpPr/>
          <p:nvPr/>
        </p:nvCxnSpPr>
        <p:spPr bwMode="auto">
          <a:xfrm flipH="1">
            <a:off x="3491989"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4" name="直線コネクタ 83"/>
          <p:cNvCxnSpPr/>
          <p:nvPr/>
        </p:nvCxnSpPr>
        <p:spPr bwMode="auto">
          <a:xfrm flipV="1">
            <a:off x="4572000"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5" name="直線コネクタ 84"/>
          <p:cNvCxnSpPr/>
          <p:nvPr/>
        </p:nvCxnSpPr>
        <p:spPr bwMode="auto">
          <a:xfrm flipH="1">
            <a:off x="4572000"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6" name="直線コネクタ 85"/>
          <p:cNvCxnSpPr/>
          <p:nvPr/>
        </p:nvCxnSpPr>
        <p:spPr bwMode="auto">
          <a:xfrm flipV="1">
            <a:off x="574201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7" name="直線コネクタ 86"/>
          <p:cNvCxnSpPr/>
          <p:nvPr/>
        </p:nvCxnSpPr>
        <p:spPr bwMode="auto">
          <a:xfrm flipH="1">
            <a:off x="574201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8" name="直線コネクタ 87"/>
          <p:cNvCxnSpPr/>
          <p:nvPr/>
        </p:nvCxnSpPr>
        <p:spPr bwMode="auto">
          <a:xfrm flipV="1">
            <a:off x="682202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9" name="直線コネクタ 88"/>
          <p:cNvCxnSpPr/>
          <p:nvPr/>
        </p:nvCxnSpPr>
        <p:spPr bwMode="auto">
          <a:xfrm flipH="1">
            <a:off x="682202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0" name="直線コネクタ 89"/>
          <p:cNvCxnSpPr/>
          <p:nvPr/>
        </p:nvCxnSpPr>
        <p:spPr bwMode="auto">
          <a:xfrm flipV="1">
            <a:off x="799203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1" name="直線コネクタ 90"/>
          <p:cNvCxnSpPr/>
          <p:nvPr/>
        </p:nvCxnSpPr>
        <p:spPr bwMode="auto">
          <a:xfrm flipV="1">
            <a:off x="124196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2" name="直線コネクタ 91"/>
          <p:cNvCxnSpPr/>
          <p:nvPr/>
        </p:nvCxnSpPr>
        <p:spPr bwMode="auto">
          <a:xfrm flipH="1">
            <a:off x="124196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H="1" flipV="1">
            <a:off x="146700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V="1">
            <a:off x="146700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8" name="直線コネクタ 107"/>
          <p:cNvCxnSpPr/>
          <p:nvPr/>
        </p:nvCxnSpPr>
        <p:spPr bwMode="auto">
          <a:xfrm flipV="1">
            <a:off x="169196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9" name="直線コネクタ 108"/>
          <p:cNvCxnSpPr/>
          <p:nvPr/>
        </p:nvCxnSpPr>
        <p:spPr bwMode="auto">
          <a:xfrm flipH="1">
            <a:off x="169197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0" name="直線コネクタ 109"/>
          <p:cNvCxnSpPr/>
          <p:nvPr/>
        </p:nvCxnSpPr>
        <p:spPr bwMode="auto">
          <a:xfrm flipH="1" flipV="1">
            <a:off x="191700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1" name="直線コネクタ 110"/>
          <p:cNvCxnSpPr/>
          <p:nvPr/>
        </p:nvCxnSpPr>
        <p:spPr bwMode="auto">
          <a:xfrm flipV="1">
            <a:off x="191700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2" name="直線コネクタ 111"/>
          <p:cNvCxnSpPr/>
          <p:nvPr/>
        </p:nvCxnSpPr>
        <p:spPr bwMode="auto">
          <a:xfrm flipV="1">
            <a:off x="214197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3" name="直線コネクタ 112"/>
          <p:cNvCxnSpPr/>
          <p:nvPr/>
        </p:nvCxnSpPr>
        <p:spPr bwMode="auto">
          <a:xfrm flipH="1">
            <a:off x="214197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4" name="直線コネクタ 113"/>
          <p:cNvCxnSpPr/>
          <p:nvPr/>
        </p:nvCxnSpPr>
        <p:spPr bwMode="auto">
          <a:xfrm flipH="1" flipV="1">
            <a:off x="236701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5" name="直線コネクタ 114"/>
          <p:cNvCxnSpPr/>
          <p:nvPr/>
        </p:nvCxnSpPr>
        <p:spPr bwMode="auto">
          <a:xfrm flipV="1">
            <a:off x="236701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6" name="直線コネクタ 115"/>
          <p:cNvCxnSpPr/>
          <p:nvPr/>
        </p:nvCxnSpPr>
        <p:spPr bwMode="auto">
          <a:xfrm flipV="1">
            <a:off x="259197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7" name="直線コネクタ 116"/>
          <p:cNvCxnSpPr/>
          <p:nvPr/>
        </p:nvCxnSpPr>
        <p:spPr bwMode="auto">
          <a:xfrm flipH="1">
            <a:off x="259198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8" name="直線コネクタ 117"/>
          <p:cNvCxnSpPr/>
          <p:nvPr/>
        </p:nvCxnSpPr>
        <p:spPr bwMode="auto">
          <a:xfrm flipH="1" flipV="1">
            <a:off x="281701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9" name="直線コネクタ 118"/>
          <p:cNvCxnSpPr/>
          <p:nvPr/>
        </p:nvCxnSpPr>
        <p:spPr bwMode="auto">
          <a:xfrm flipV="1">
            <a:off x="281701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0" name="直線コネクタ 119"/>
          <p:cNvCxnSpPr/>
          <p:nvPr/>
        </p:nvCxnSpPr>
        <p:spPr bwMode="auto">
          <a:xfrm flipV="1">
            <a:off x="304198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1" name="直線コネクタ 120"/>
          <p:cNvCxnSpPr/>
          <p:nvPr/>
        </p:nvCxnSpPr>
        <p:spPr bwMode="auto">
          <a:xfrm flipH="1">
            <a:off x="304198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2" name="直線コネクタ 121"/>
          <p:cNvCxnSpPr/>
          <p:nvPr/>
        </p:nvCxnSpPr>
        <p:spPr bwMode="auto">
          <a:xfrm flipH="1" flipV="1">
            <a:off x="326702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3" name="直線コネクタ 122"/>
          <p:cNvCxnSpPr/>
          <p:nvPr/>
        </p:nvCxnSpPr>
        <p:spPr bwMode="auto">
          <a:xfrm flipV="1">
            <a:off x="326702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4" name="直線コネクタ 123"/>
          <p:cNvCxnSpPr/>
          <p:nvPr/>
        </p:nvCxnSpPr>
        <p:spPr bwMode="auto">
          <a:xfrm flipV="1">
            <a:off x="349198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5" name="直線コネクタ 124"/>
          <p:cNvCxnSpPr/>
          <p:nvPr/>
        </p:nvCxnSpPr>
        <p:spPr bwMode="auto">
          <a:xfrm flipH="1">
            <a:off x="349199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6" name="直線コネクタ 125"/>
          <p:cNvCxnSpPr/>
          <p:nvPr/>
        </p:nvCxnSpPr>
        <p:spPr bwMode="auto">
          <a:xfrm flipH="1" flipV="1">
            <a:off x="371702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9" name="直線コネクタ 128"/>
          <p:cNvCxnSpPr/>
          <p:nvPr/>
        </p:nvCxnSpPr>
        <p:spPr bwMode="auto">
          <a:xfrm flipV="1">
            <a:off x="371702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0" name="直線コネクタ 129"/>
          <p:cNvCxnSpPr/>
          <p:nvPr/>
        </p:nvCxnSpPr>
        <p:spPr bwMode="auto">
          <a:xfrm flipV="1">
            <a:off x="394199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1" name="直線コネクタ 130"/>
          <p:cNvCxnSpPr/>
          <p:nvPr/>
        </p:nvCxnSpPr>
        <p:spPr bwMode="auto">
          <a:xfrm flipH="1">
            <a:off x="394199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2" name="直線コネクタ 171"/>
          <p:cNvCxnSpPr/>
          <p:nvPr/>
        </p:nvCxnSpPr>
        <p:spPr bwMode="auto">
          <a:xfrm flipH="1" flipV="1">
            <a:off x="416703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3" name="直線コネクタ 172"/>
          <p:cNvCxnSpPr/>
          <p:nvPr/>
        </p:nvCxnSpPr>
        <p:spPr bwMode="auto">
          <a:xfrm flipV="1">
            <a:off x="416703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4" name="直線コネクタ 173"/>
          <p:cNvCxnSpPr/>
          <p:nvPr/>
        </p:nvCxnSpPr>
        <p:spPr bwMode="auto">
          <a:xfrm flipV="1">
            <a:off x="439199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5" name="直線コネクタ 174"/>
          <p:cNvCxnSpPr/>
          <p:nvPr/>
        </p:nvCxnSpPr>
        <p:spPr bwMode="auto">
          <a:xfrm flipH="1">
            <a:off x="439200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6" name="直線コネクタ 175"/>
          <p:cNvCxnSpPr/>
          <p:nvPr/>
        </p:nvCxnSpPr>
        <p:spPr bwMode="auto">
          <a:xfrm flipH="1" flipV="1">
            <a:off x="461703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7" name="直線コネクタ 176"/>
          <p:cNvCxnSpPr/>
          <p:nvPr/>
        </p:nvCxnSpPr>
        <p:spPr bwMode="auto">
          <a:xfrm flipV="1">
            <a:off x="461703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83" name="直線コネクタ 182"/>
          <p:cNvCxnSpPr/>
          <p:nvPr/>
        </p:nvCxnSpPr>
        <p:spPr bwMode="auto">
          <a:xfrm flipV="1">
            <a:off x="349198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4" name="直線コネクタ 183"/>
          <p:cNvCxnSpPr/>
          <p:nvPr/>
        </p:nvCxnSpPr>
        <p:spPr bwMode="auto">
          <a:xfrm flipV="1">
            <a:off x="259197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5" name="直線コネクタ 184"/>
          <p:cNvCxnSpPr/>
          <p:nvPr/>
        </p:nvCxnSpPr>
        <p:spPr bwMode="auto">
          <a:xfrm flipH="1" flipV="1">
            <a:off x="3041983"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86" name="直線コネクタ 185"/>
          <p:cNvCxnSpPr/>
          <p:nvPr/>
        </p:nvCxnSpPr>
        <p:spPr bwMode="auto">
          <a:xfrm flipV="1">
            <a:off x="484200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7" name="直線コネクタ 186"/>
          <p:cNvCxnSpPr/>
          <p:nvPr/>
        </p:nvCxnSpPr>
        <p:spPr bwMode="auto">
          <a:xfrm flipV="1">
            <a:off x="394199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8" name="直線コネクタ 187"/>
          <p:cNvCxnSpPr/>
          <p:nvPr/>
        </p:nvCxnSpPr>
        <p:spPr bwMode="auto">
          <a:xfrm flipH="1" flipV="1">
            <a:off x="4391998" y="4239009"/>
            <a:ext cx="3771" cy="2250071"/>
          </a:xfrm>
          <a:prstGeom prst="line">
            <a:avLst/>
          </a:prstGeom>
          <a:noFill/>
          <a:ln w="9525" cap="flat" cmpd="sng" algn="ctr">
            <a:solidFill>
              <a:schemeClr val="tx1"/>
            </a:solidFill>
            <a:prstDash val="solid"/>
            <a:round/>
            <a:headEnd type="none" w="med" len="med"/>
            <a:tailEnd type="none" w="med" len="med"/>
          </a:ln>
          <a:effectLst/>
        </p:spPr>
      </p:cxnSp>
      <p:grpSp>
        <p:nvGrpSpPr>
          <p:cNvPr id="13" name="グループ化 12"/>
          <p:cNvGrpSpPr/>
          <p:nvPr/>
        </p:nvGrpSpPr>
        <p:grpSpPr>
          <a:xfrm>
            <a:off x="1241963" y="5229020"/>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679029"/>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2887022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131984" y="2168985"/>
            <a:ext cx="2700030" cy="990011"/>
            <a:chOff x="3221985" y="3338999"/>
            <a:chExt cx="3510039" cy="1260014"/>
          </a:xfrm>
        </p:grpSpPr>
        <p:sp>
          <p:nvSpPr>
            <p:cNvPr id="29" name="Line 9"/>
            <p:cNvSpPr>
              <a:spLocks noChangeShapeType="1"/>
            </p:cNvSpPr>
            <p:nvPr/>
          </p:nvSpPr>
          <p:spPr bwMode="auto">
            <a:xfrm>
              <a:off x="3222113" y="3518387"/>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3222113" y="387874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4212713" y="369777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662129" y="3699003"/>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482127" y="4059007"/>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5382009" y="387900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7" descr="OR"/>
            <p:cNvPicPr>
              <a:picLocks noChangeAspect="1" noChangeArrowheads="1"/>
            </p:cNvPicPr>
            <p:nvPr/>
          </p:nvPicPr>
          <p:blipFill>
            <a:blip r:embed="rId2" cstate="print"/>
            <a:srcRect/>
            <a:stretch>
              <a:fillRect/>
            </a:stretch>
          </p:blipFill>
          <p:spPr bwMode="auto">
            <a:xfrm>
              <a:off x="4572000" y="3519001"/>
              <a:ext cx="1079500" cy="717550"/>
            </a:xfrm>
            <a:prstGeom prst="rect">
              <a:avLst/>
            </a:prstGeom>
            <a:noFill/>
          </p:spPr>
        </p:pic>
        <p:pic>
          <p:nvPicPr>
            <p:cNvPr id="36" name="Picture 6" descr="AND"/>
            <p:cNvPicPr>
              <a:picLocks noChangeAspect="1" noChangeArrowheads="1"/>
            </p:cNvPicPr>
            <p:nvPr/>
          </p:nvPicPr>
          <p:blipFill>
            <a:blip r:embed="rId3" cstate="print"/>
            <a:srcRect/>
            <a:stretch>
              <a:fillRect/>
            </a:stretch>
          </p:blipFill>
          <p:spPr bwMode="auto">
            <a:xfrm>
              <a:off x="3491988" y="3338999"/>
              <a:ext cx="1079500" cy="720725"/>
            </a:xfrm>
            <a:prstGeom prst="rect">
              <a:avLst/>
            </a:prstGeom>
            <a:noFill/>
          </p:spPr>
        </p:pic>
        <p:sp>
          <p:nvSpPr>
            <p:cNvPr id="37" name="Line 10"/>
            <p:cNvSpPr>
              <a:spLocks noChangeShapeType="1"/>
            </p:cNvSpPr>
            <p:nvPr/>
          </p:nvSpPr>
          <p:spPr bwMode="auto">
            <a:xfrm>
              <a:off x="5472138" y="423875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8" name="Picture 6" descr="AND"/>
            <p:cNvPicPr>
              <a:picLocks noChangeAspect="1" noChangeArrowheads="1"/>
            </p:cNvPicPr>
            <p:nvPr/>
          </p:nvPicPr>
          <p:blipFill>
            <a:blip r:embed="rId3" cstate="print"/>
            <a:srcRect/>
            <a:stretch>
              <a:fillRect/>
            </a:stretch>
          </p:blipFill>
          <p:spPr bwMode="auto">
            <a:xfrm>
              <a:off x="5652012" y="3699003"/>
              <a:ext cx="1079500" cy="720725"/>
            </a:xfrm>
            <a:prstGeom prst="rect">
              <a:avLst/>
            </a:prstGeom>
            <a:noFill/>
          </p:spPr>
        </p:pic>
        <p:sp>
          <p:nvSpPr>
            <p:cNvPr id="39" name="Line 13"/>
            <p:cNvSpPr>
              <a:spLocks noChangeShapeType="1"/>
            </p:cNvSpPr>
            <p:nvPr/>
          </p:nvSpPr>
          <p:spPr bwMode="auto">
            <a:xfrm flipV="1">
              <a:off x="4481999" y="4059007"/>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3"/>
            <p:cNvSpPr>
              <a:spLocks noChangeShapeType="1"/>
            </p:cNvSpPr>
            <p:nvPr/>
          </p:nvSpPr>
          <p:spPr bwMode="auto">
            <a:xfrm>
              <a:off x="3221986" y="4239009"/>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Line 13"/>
            <p:cNvSpPr>
              <a:spLocks noChangeShapeType="1"/>
            </p:cNvSpPr>
            <p:nvPr/>
          </p:nvSpPr>
          <p:spPr bwMode="auto">
            <a:xfrm>
              <a:off x="3221985" y="4599013"/>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2" name="Line 13"/>
            <p:cNvSpPr>
              <a:spLocks noChangeShapeType="1"/>
            </p:cNvSpPr>
            <p:nvPr/>
          </p:nvSpPr>
          <p:spPr bwMode="auto">
            <a:xfrm flipV="1">
              <a:off x="5472010" y="4239009"/>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3" name="Line 10"/>
            <p:cNvSpPr>
              <a:spLocks noChangeShapeType="1"/>
            </p:cNvSpPr>
            <p:nvPr/>
          </p:nvSpPr>
          <p:spPr bwMode="auto">
            <a:xfrm>
              <a:off x="6462021" y="4059007"/>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pSp>
      <p:sp>
        <p:nvSpPr>
          <p:cNvPr id="2" name="タイトル 1"/>
          <p:cNvSpPr>
            <a:spLocks noGrp="1"/>
          </p:cNvSpPr>
          <p:nvPr>
            <p:ph type="title"/>
          </p:nvPr>
        </p:nvSpPr>
        <p:spPr/>
        <p:txBody>
          <a:bodyPr/>
          <a:lstStyle/>
          <a:p>
            <a:pPr marL="457200" indent="-457200"/>
            <a:r>
              <a:rPr kumimoji="1" lang="ja-JP" altLang="en-US" dirty="0"/>
              <a:t>ステージ内の信号の伝播を考える</a:t>
            </a:r>
          </a:p>
        </p:txBody>
      </p:sp>
      <p:sp>
        <p:nvSpPr>
          <p:cNvPr id="3" name="テキスト プレースホルダー 2"/>
          <p:cNvSpPr>
            <a:spLocks noGrp="1"/>
          </p:cNvSpPr>
          <p:nvPr>
            <p:ph type="body" sz="quarter" idx="10"/>
          </p:nvPr>
        </p:nvSpPr>
        <p:spPr>
          <a:xfrm>
            <a:off x="611956" y="4149008"/>
            <a:ext cx="8280092" cy="2159717"/>
          </a:xfrm>
        </p:spPr>
        <p:txBody>
          <a:bodyPr/>
          <a:lstStyle/>
          <a:p>
            <a:r>
              <a:rPr kumimoji="1" lang="ja-JP" altLang="en-US" dirty="0"/>
              <a:t>パイプライン：ステージ：</a:t>
            </a:r>
            <a:endParaRPr kumimoji="1" lang="en-US" altLang="ja-JP" dirty="0"/>
          </a:p>
          <a:p>
            <a:pPr lvl="1"/>
            <a:r>
              <a:rPr kumimoji="1" lang="ja-JP" altLang="en-US" dirty="0"/>
              <a:t>複数のパイプライン・ラッチで挟まれてた，</a:t>
            </a:r>
            <a:endParaRPr kumimoji="1" lang="en-US" altLang="ja-JP" dirty="0"/>
          </a:p>
          <a:p>
            <a:pPr lvl="1"/>
            <a:r>
              <a:rPr kumimoji="1" lang="ja-JP" altLang="en-US" dirty="0"/>
              <a:t>組み合わせ回路（ゲート）</a:t>
            </a:r>
            <a:endParaRPr kumimoji="1" lang="en-US" altLang="ja-JP" dirty="0"/>
          </a:p>
          <a:p>
            <a:r>
              <a:rPr kumimoji="1" lang="ja-JP" altLang="en-US" dirty="0"/>
              <a:t>矢印の動き：</a:t>
            </a:r>
            <a:endParaRPr kumimoji="1" lang="en-US" altLang="ja-JP" dirty="0"/>
          </a:p>
          <a:p>
            <a:pPr lvl="1"/>
            <a:r>
              <a:rPr kumimoji="1" lang="ja-JP" altLang="en-US" dirty="0"/>
              <a:t>クロック開始時に，左のラッチからでた信号が</a:t>
            </a:r>
            <a:endParaRPr kumimoji="1" lang="en-US" altLang="ja-JP" dirty="0"/>
          </a:p>
          <a:p>
            <a:pPr lvl="1"/>
            <a:r>
              <a:rPr kumimoji="1" lang="ja-JP" altLang="en-US" dirty="0"/>
              <a:t>組み合わせ回路を通って，伝播していく様子</a:t>
            </a:r>
          </a:p>
        </p:txBody>
      </p:sp>
      <p:sp>
        <p:nvSpPr>
          <p:cNvPr id="4" name="右矢印 3"/>
          <p:cNvSpPr/>
          <p:nvPr/>
        </p:nvSpPr>
        <p:spPr bwMode="auto">
          <a:xfrm>
            <a:off x="251952" y="225898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2168986"/>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198898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198898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51169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4.44444E-6 L 0.3151 -4.44444E-6 " pathEditMode="relative" rAng="0" ptsTypes="AA">
                                      <p:cBhvr>
                                        <p:cTn id="6" dur="8000" fill="hold"/>
                                        <p:tgtEl>
                                          <p:spTgt spid="4"/>
                                        </p:tgtEl>
                                        <p:attrNameLst>
                                          <p:attrName>ppt_x</p:attrName>
                                          <p:attrName>ppt_y</p:attrName>
                                        </p:attrNameLst>
                                      </p:cBhvr>
                                      <p:rCtr x="157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ja-JP" altLang="en-US" dirty="0"/>
              <a:t>２段にパイプライン化した場合</a:t>
            </a:r>
          </a:p>
        </p:txBody>
      </p:sp>
      <p:sp>
        <p:nvSpPr>
          <p:cNvPr id="3" name="テキスト プレースホルダー 2"/>
          <p:cNvSpPr>
            <a:spLocks noGrp="1"/>
          </p:cNvSpPr>
          <p:nvPr>
            <p:ph type="body" sz="quarter" idx="10"/>
          </p:nvPr>
        </p:nvSpPr>
        <p:spPr>
          <a:xfrm>
            <a:off x="611956" y="4869016"/>
            <a:ext cx="8280092" cy="1439709"/>
          </a:xfrm>
        </p:spPr>
        <p:txBody>
          <a:bodyPr/>
          <a:lstStyle/>
          <a:p>
            <a:r>
              <a:rPr kumimoji="1" lang="ja-JP" altLang="en-US" dirty="0"/>
              <a:t>クロック周波数は２倍に：</a:t>
            </a:r>
            <a:endParaRPr kumimoji="1" lang="en-US" altLang="ja-JP" dirty="0"/>
          </a:p>
          <a:p>
            <a:pPr lvl="1"/>
            <a:r>
              <a:rPr lang="ja-JP" altLang="en-US" dirty="0"/>
              <a:t>各矢印の伸びる速度（信号が伝播する速度）自体は同じ</a:t>
            </a:r>
          </a:p>
          <a:p>
            <a:pPr lvl="1"/>
            <a:r>
              <a:rPr kumimoji="1" lang="ja-JP" altLang="en-US" dirty="0"/>
              <a:t>２段パイプラインでは，ラッチから２回信号が出ている</a:t>
            </a:r>
            <a:endParaRPr kumimoji="1"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Tree>
    <p:extLst>
      <p:ext uri="{BB962C8B-B14F-4D97-AF65-F5344CB8AC3E}">
        <p14:creationId xmlns:p14="http://schemas.microsoft.com/office/powerpoint/2010/main" val="281127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en-US" altLang="ja-JP" dirty="0"/>
              <a:t>4</a:t>
            </a:r>
            <a:r>
              <a:rPr kumimoji="1" lang="ja-JP" altLang="en-US" dirty="0"/>
              <a:t>段にパイプライン化した場合</a:t>
            </a:r>
          </a:p>
        </p:txBody>
      </p:sp>
      <p:sp>
        <p:nvSpPr>
          <p:cNvPr id="3" name="テキスト プレースホルダー 2"/>
          <p:cNvSpPr>
            <a:spLocks noGrp="1"/>
          </p:cNvSpPr>
          <p:nvPr>
            <p:ph type="body" sz="quarter" idx="10"/>
          </p:nvPr>
        </p:nvSpPr>
        <p:spPr>
          <a:xfrm>
            <a:off x="611956" y="6039336"/>
            <a:ext cx="8280092" cy="449698"/>
          </a:xfrm>
        </p:spPr>
        <p:txBody>
          <a:bodyPr/>
          <a:lstStyle/>
          <a:p>
            <a:r>
              <a:rPr lang="ja-JP" altLang="en-US" dirty="0"/>
              <a:t>クロックが４倍に</a:t>
            </a:r>
            <a:endParaRPr lang="en-US" altLang="ja-JP" dirty="0"/>
          </a:p>
          <a:p>
            <a:pPr lvl="1"/>
            <a:r>
              <a:rPr lang="ja-JP" altLang="en-US" dirty="0"/>
              <a:t>４段パイプラインでは，ラッチから４回信号が出ている</a:t>
            </a:r>
            <a:endParaRPr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
        <p:nvSpPr>
          <p:cNvPr id="54" name="正方形/長方形 53"/>
          <p:cNvSpPr/>
          <p:nvPr/>
        </p:nvSpPr>
        <p:spPr bwMode="auto">
          <a:xfrm>
            <a:off x="5292008"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5" name="右矢印 44"/>
          <p:cNvSpPr/>
          <p:nvPr/>
        </p:nvSpPr>
        <p:spPr bwMode="auto">
          <a:xfrm>
            <a:off x="4572000"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4572000"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4" name="右矢印 43"/>
          <p:cNvSpPr/>
          <p:nvPr/>
        </p:nvSpPr>
        <p:spPr bwMode="auto">
          <a:xfrm>
            <a:off x="3851992"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正方形/長方形 51"/>
          <p:cNvSpPr/>
          <p:nvPr/>
        </p:nvSpPr>
        <p:spPr bwMode="auto">
          <a:xfrm>
            <a:off x="3851992"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3" name="右矢印 42"/>
          <p:cNvSpPr/>
          <p:nvPr/>
        </p:nvSpPr>
        <p:spPr bwMode="auto">
          <a:xfrm>
            <a:off x="3131984"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正方形/長方形 29"/>
          <p:cNvSpPr/>
          <p:nvPr/>
        </p:nvSpPr>
        <p:spPr bwMode="auto">
          <a:xfrm>
            <a:off x="3131984" y="4509013"/>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1" name="右矢印 30"/>
          <p:cNvSpPr/>
          <p:nvPr/>
        </p:nvSpPr>
        <p:spPr bwMode="auto">
          <a:xfrm>
            <a:off x="2411976"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8" name="正方形/長方形 37"/>
          <p:cNvSpPr/>
          <p:nvPr/>
        </p:nvSpPr>
        <p:spPr bwMode="auto">
          <a:xfrm>
            <a:off x="1601967" y="4509013"/>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32" name="グループ化 31"/>
          <p:cNvGrpSpPr/>
          <p:nvPr/>
        </p:nvGrpSpPr>
        <p:grpSpPr>
          <a:xfrm>
            <a:off x="4391998" y="4329010"/>
            <a:ext cx="180002" cy="1440016"/>
            <a:chOff x="2051972" y="998973"/>
            <a:chExt cx="360004" cy="1350015"/>
          </a:xfrm>
        </p:grpSpPr>
        <p:sp>
          <p:nvSpPr>
            <p:cNvPr id="33" name="正方形/長方形 32"/>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4" name="二等辺三角形 33"/>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5" name="グループ化 34"/>
          <p:cNvGrpSpPr/>
          <p:nvPr/>
        </p:nvGrpSpPr>
        <p:grpSpPr>
          <a:xfrm>
            <a:off x="5832014" y="4329010"/>
            <a:ext cx="180002" cy="1440016"/>
            <a:chOff x="2051972" y="998973"/>
            <a:chExt cx="360004" cy="1350015"/>
          </a:xfrm>
        </p:grpSpPr>
        <p:sp>
          <p:nvSpPr>
            <p:cNvPr id="36" name="正方形/長方形 3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7" name="二等辺三角形 3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9" name="グループ化 38"/>
          <p:cNvGrpSpPr/>
          <p:nvPr/>
        </p:nvGrpSpPr>
        <p:grpSpPr>
          <a:xfrm>
            <a:off x="2951982" y="4329010"/>
            <a:ext cx="180002" cy="1440016"/>
            <a:chOff x="2051972" y="998973"/>
            <a:chExt cx="360004" cy="1350015"/>
          </a:xfrm>
        </p:grpSpPr>
        <p:sp>
          <p:nvSpPr>
            <p:cNvPr id="40" name="正方形/長方形 3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二等辺三角形 4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42" name="正方形/長方形 41"/>
          <p:cNvSpPr/>
          <p:nvPr/>
        </p:nvSpPr>
        <p:spPr bwMode="auto">
          <a:xfrm>
            <a:off x="971960" y="4329010"/>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４段パイプライン</a:t>
            </a:r>
          </a:p>
        </p:txBody>
      </p:sp>
      <p:grpSp>
        <p:nvGrpSpPr>
          <p:cNvPr id="46" name="グループ化 45"/>
          <p:cNvGrpSpPr/>
          <p:nvPr/>
        </p:nvGrpSpPr>
        <p:grpSpPr>
          <a:xfrm>
            <a:off x="3671990" y="4329010"/>
            <a:ext cx="180002" cy="1440016"/>
            <a:chOff x="2051972" y="998973"/>
            <a:chExt cx="360004" cy="1350015"/>
          </a:xfrm>
        </p:grpSpPr>
        <p:sp>
          <p:nvSpPr>
            <p:cNvPr id="47" name="正方形/長方形 46"/>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8" name="二等辺三角形 47"/>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49" name="グループ化 48"/>
          <p:cNvGrpSpPr/>
          <p:nvPr/>
        </p:nvGrpSpPr>
        <p:grpSpPr>
          <a:xfrm>
            <a:off x="5112006" y="4329010"/>
            <a:ext cx="180002" cy="1440016"/>
            <a:chOff x="2051972" y="998973"/>
            <a:chExt cx="360004" cy="1350015"/>
          </a:xfrm>
        </p:grpSpPr>
        <p:sp>
          <p:nvSpPr>
            <p:cNvPr id="50" name="正方形/長方形 4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二等辺三角形 5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1571363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par>
                                <p:cTn id="11" presetID="42" presetClass="path" presetSubtype="0" repeatCount="indefinite" fill="hold" grpId="0" nodeType="withEffect">
                                  <p:stCondLst>
                                    <p:cond delay="0"/>
                                  </p:stCondLst>
                                  <p:childTnLst>
                                    <p:animMotion origin="layout" path="M 5E-6 1.85185E-6 L 0.07882 1.85185E-6 " pathEditMode="relative" rAng="0" ptsTypes="AA">
                                      <p:cBhvr>
                                        <p:cTn id="12" dur="2000" fill="hold"/>
                                        <p:tgtEl>
                                          <p:spTgt spid="31"/>
                                        </p:tgtEl>
                                        <p:attrNameLst>
                                          <p:attrName>ppt_x</p:attrName>
                                          <p:attrName>ppt_y</p:attrName>
                                        </p:attrNameLst>
                                      </p:cBhvr>
                                      <p:rCtr x="3941" y="0"/>
                                    </p:animMotion>
                                  </p:childTnLst>
                                </p:cTn>
                              </p:par>
                              <p:par>
                                <p:cTn id="13" presetID="42" presetClass="path" presetSubtype="0" repeatCount="indefinite" fill="hold" grpId="0" nodeType="withEffect">
                                  <p:stCondLst>
                                    <p:cond delay="0"/>
                                  </p:stCondLst>
                                  <p:childTnLst>
                                    <p:animMotion origin="layout" path="M 5E-6 1.85185E-6 L 0.07882 1.85185E-6 " pathEditMode="relative" rAng="0" ptsTypes="AA">
                                      <p:cBhvr>
                                        <p:cTn id="14" dur="2000" fill="hold"/>
                                        <p:tgtEl>
                                          <p:spTgt spid="43"/>
                                        </p:tgtEl>
                                        <p:attrNameLst>
                                          <p:attrName>ppt_x</p:attrName>
                                          <p:attrName>ppt_y</p:attrName>
                                        </p:attrNameLst>
                                      </p:cBhvr>
                                      <p:rCtr x="3941" y="0"/>
                                    </p:animMotion>
                                  </p:childTnLst>
                                </p:cTn>
                              </p:par>
                              <p:par>
                                <p:cTn id="15" presetID="42" presetClass="path" presetSubtype="0" repeatCount="indefinite" fill="hold" grpId="0" nodeType="withEffect">
                                  <p:stCondLst>
                                    <p:cond delay="0"/>
                                  </p:stCondLst>
                                  <p:childTnLst>
                                    <p:animMotion origin="layout" path="M 5E-6 1.85185E-6 L 0.07882 1.85185E-6 " pathEditMode="relative" rAng="0" ptsTypes="AA">
                                      <p:cBhvr>
                                        <p:cTn id="16" dur="2000" fill="hold"/>
                                        <p:tgtEl>
                                          <p:spTgt spid="44"/>
                                        </p:tgtEl>
                                        <p:attrNameLst>
                                          <p:attrName>ppt_x</p:attrName>
                                          <p:attrName>ppt_y</p:attrName>
                                        </p:attrNameLst>
                                      </p:cBhvr>
                                      <p:rCtr x="3941" y="0"/>
                                    </p:animMotion>
                                  </p:childTnLst>
                                </p:cTn>
                              </p:par>
                              <p:par>
                                <p:cTn id="17" presetID="42" presetClass="path" presetSubtype="0" repeatCount="indefinite" fill="hold" grpId="0" nodeType="withEffect">
                                  <p:stCondLst>
                                    <p:cond delay="0"/>
                                  </p:stCondLst>
                                  <p:childTnLst>
                                    <p:animMotion origin="layout" path="M 5E-6 1.85185E-6 L 0.07882 1.85185E-6 " pathEditMode="relative" rAng="0" ptsTypes="AA">
                                      <p:cBhvr>
                                        <p:cTn id="18" dur="2000" fill="hold"/>
                                        <p:tgtEl>
                                          <p:spTgt spid="45"/>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P spid="45" grpId="0" animBg="1"/>
      <p:bldP spid="44" grpId="0" animBg="1"/>
      <p:bldP spid="43"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パイプライン化の限界</a:t>
            </a:r>
          </a:p>
        </p:txBody>
      </p:sp>
      <p:sp>
        <p:nvSpPr>
          <p:cNvPr id="3" name="テキスト プレースホルダー 2"/>
          <p:cNvSpPr>
            <a:spLocks noGrp="1"/>
          </p:cNvSpPr>
          <p:nvPr>
            <p:ph type="body" sz="quarter" idx="10"/>
          </p:nvPr>
        </p:nvSpPr>
        <p:spPr>
          <a:xfrm>
            <a:off x="611956" y="3699003"/>
            <a:ext cx="8280092" cy="2789724"/>
          </a:xfrm>
        </p:spPr>
        <p:txBody>
          <a:bodyPr/>
          <a:lstStyle/>
          <a:p>
            <a:r>
              <a:rPr lang="ja-JP" altLang="en-US" dirty="0"/>
              <a:t>パイプライン段数を増やしていけば，どこまでも速くなるのか？</a:t>
            </a:r>
            <a:endParaRPr lang="en-US" altLang="ja-JP" dirty="0"/>
          </a:p>
          <a:p>
            <a:pPr lvl="1"/>
            <a:r>
              <a:rPr kumimoji="1" lang="ja-JP" altLang="en-US" dirty="0"/>
              <a:t>ならない</a:t>
            </a:r>
            <a:endParaRPr kumimoji="1" lang="en-US" altLang="ja-JP" dirty="0"/>
          </a:p>
          <a:p>
            <a:r>
              <a:rPr kumimoji="1" lang="ja-JP" altLang="en-US" dirty="0"/>
              <a:t>理由：</a:t>
            </a:r>
            <a:endParaRPr kumimoji="1" lang="en-US" altLang="ja-JP" dirty="0"/>
          </a:p>
          <a:p>
            <a:pPr marL="817200" lvl="1" indent="-457200">
              <a:buFont typeface="+mj-lt"/>
              <a:buAutoNum type="arabicPeriod"/>
            </a:pPr>
            <a:r>
              <a:rPr lang="ja-JP" altLang="en-US" dirty="0"/>
              <a:t>回路的な理由による周波数向上の限界</a:t>
            </a:r>
            <a:endParaRPr kumimoji="1" lang="en-US" altLang="ja-JP" dirty="0"/>
          </a:p>
          <a:p>
            <a:pPr marL="817200" lvl="1" indent="-457200">
              <a:buFont typeface="+mj-lt"/>
              <a:buAutoNum type="arabicPeriod"/>
            </a:pPr>
            <a:r>
              <a:rPr kumimoji="1" lang="ja-JP" altLang="en-US" dirty="0"/>
              <a:t>アーキテクチャ的な理由による実効性能の限界</a:t>
            </a:r>
            <a:endParaRPr kumimoji="1" lang="en-US" altLang="ja-JP" dirty="0"/>
          </a:p>
        </p:txBody>
      </p:sp>
      <p:sp>
        <p:nvSpPr>
          <p:cNvPr id="4" name="正方形/長方形 3"/>
          <p:cNvSpPr/>
          <p:nvPr/>
        </p:nvSpPr>
        <p:spPr>
          <a:xfrm>
            <a:off x="341953" y="1772924"/>
            <a:ext cx="1620018" cy="1384995"/>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endPar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φ</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__⊂)__</a:t>
            </a:r>
            <a:endPar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／旦／三／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社長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p:txBody>
      </p:sp>
      <p:grpSp>
        <p:nvGrpSpPr>
          <p:cNvPr id="6" name="グループ化 5"/>
          <p:cNvGrpSpPr/>
          <p:nvPr/>
        </p:nvGrpSpPr>
        <p:grpSpPr>
          <a:xfrm>
            <a:off x="2951982" y="2582933"/>
            <a:ext cx="1562400" cy="576064"/>
            <a:chOff x="971600" y="5445224"/>
            <a:chExt cx="7200800" cy="576064"/>
          </a:xfrm>
        </p:grpSpPr>
        <p:sp>
          <p:nvSpPr>
            <p:cNvPr id="7" name="平行四辺形 6"/>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6" name="グループ化 25"/>
          <p:cNvGrpSpPr/>
          <p:nvPr/>
        </p:nvGrpSpPr>
        <p:grpSpPr>
          <a:xfrm>
            <a:off x="4391998" y="2582933"/>
            <a:ext cx="1562400" cy="576064"/>
            <a:chOff x="971600" y="5445224"/>
            <a:chExt cx="7200800" cy="576064"/>
          </a:xfrm>
        </p:grpSpPr>
        <p:sp>
          <p:nvSpPr>
            <p:cNvPr id="27" name="平行四辺形 26"/>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2" name="グループ化 11"/>
          <p:cNvGrpSpPr/>
          <p:nvPr/>
        </p:nvGrpSpPr>
        <p:grpSpPr>
          <a:xfrm>
            <a:off x="5832014" y="2582933"/>
            <a:ext cx="1562400" cy="576064"/>
            <a:chOff x="971600" y="5445224"/>
            <a:chExt cx="7200800" cy="576064"/>
          </a:xfrm>
        </p:grpSpPr>
        <p:sp>
          <p:nvSpPr>
            <p:cNvPr id="13" name="平行四辺形 1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平行四辺形 1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5" name="グループ化 14"/>
          <p:cNvGrpSpPr/>
          <p:nvPr/>
        </p:nvGrpSpPr>
        <p:grpSpPr>
          <a:xfrm>
            <a:off x="7272030" y="2582933"/>
            <a:ext cx="1584176" cy="576064"/>
            <a:chOff x="971600" y="5445224"/>
            <a:chExt cx="7200800" cy="576064"/>
          </a:xfrm>
        </p:grpSpPr>
        <p:sp>
          <p:nvSpPr>
            <p:cNvPr id="16" name="平行四辺形 15"/>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平行四辺形 16"/>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8" name="正方形/長方形 17"/>
          <p:cNvSpPr/>
          <p:nvPr/>
        </p:nvSpPr>
        <p:spPr>
          <a:xfrm>
            <a:off x="3401987" y="177292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4752002" y="177292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0" name="正方形/長方形 19"/>
          <p:cNvSpPr/>
          <p:nvPr/>
        </p:nvSpPr>
        <p:spPr>
          <a:xfrm>
            <a:off x="6282019" y="177292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正方形/長方形 20"/>
          <p:cNvSpPr/>
          <p:nvPr/>
        </p:nvSpPr>
        <p:spPr>
          <a:xfrm>
            <a:off x="7632034" y="177292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角丸四角形 21"/>
          <p:cNvSpPr/>
          <p:nvPr/>
        </p:nvSpPr>
        <p:spPr bwMode="auto">
          <a:xfrm>
            <a:off x="4842003"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6191730"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7541745"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3" name="角丸四角形 22"/>
          <p:cNvSpPr/>
          <p:nvPr/>
        </p:nvSpPr>
        <p:spPr bwMode="auto">
          <a:xfrm>
            <a:off x="3311986"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9" name="角丸四角形吹き出し 28"/>
          <p:cNvSpPr/>
          <p:nvPr/>
        </p:nvSpPr>
        <p:spPr bwMode="auto">
          <a:xfrm>
            <a:off x="1421965" y="1142917"/>
            <a:ext cx="2520028" cy="522647"/>
          </a:xfrm>
          <a:prstGeom prst="wedgeRoundRectCallout">
            <a:avLst>
              <a:gd name="adj1" fmla="val -43365"/>
              <a:gd name="adj2" fmla="val 134720"/>
              <a:gd name="adj3" fmla="val 16667"/>
            </a:avLst>
          </a:prstGeom>
          <a:ln>
            <a:solidFill>
              <a:schemeClr val="tx1">
                <a:lumMod val="65000"/>
                <a:lumOff val="35000"/>
              </a:schemeClr>
            </a:solidFill>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85000"/>
                    <a:lumOff val="15000"/>
                  </a:schemeClr>
                </a:solidFill>
                <a:latin typeface="Arial Narrow" panose="020B0606020202030204" pitchFamily="34" charset="0"/>
              </a:rPr>
              <a:t>ひょっとして･･･ 無限に</a:t>
            </a:r>
            <a:endParaRPr kumimoji="1" lang="en-US" altLang="ja-JP" sz="1400" dirty="0">
              <a:solidFill>
                <a:schemeClr val="tx1">
                  <a:lumMod val="85000"/>
                  <a:lumOff val="15000"/>
                </a:schemeClr>
              </a:solidFill>
              <a:latin typeface="Arial Narrow" panose="020B0606020202030204" pitchFamily="34" charset="0"/>
            </a:endParaRPr>
          </a:p>
          <a:p>
            <a:r>
              <a:rPr kumimoji="1" lang="ja-JP" altLang="en-US" sz="1400" dirty="0">
                <a:solidFill>
                  <a:schemeClr val="tx1">
                    <a:lumMod val="85000"/>
                    <a:lumOff val="15000"/>
                  </a:schemeClr>
                </a:solidFill>
                <a:latin typeface="Arial Narrow" panose="020B0606020202030204" pitchFamily="34" charset="0"/>
              </a:rPr>
              <a:t>速くできるんじゃ</a:t>
            </a:r>
            <a:r>
              <a:rPr kumimoji="1" lang="ja-JP" altLang="en-US" sz="1400" dirty="0" err="1">
                <a:solidFill>
                  <a:schemeClr val="tx1">
                    <a:lumMod val="85000"/>
                    <a:lumOff val="15000"/>
                  </a:schemeClr>
                </a:solidFill>
                <a:latin typeface="Arial Narrow" panose="020B0606020202030204" pitchFamily="34" charset="0"/>
              </a:rPr>
              <a:t>ね</a:t>
            </a:r>
            <a:r>
              <a:rPr lang="ja-JP" altLang="en-US" sz="1400" dirty="0">
                <a:solidFill>
                  <a:schemeClr val="tx1">
                    <a:lumMod val="85000"/>
                    <a:lumOff val="15000"/>
                  </a:schemeClr>
                </a:solidFill>
                <a:latin typeface="Arial Narrow" panose="020B0606020202030204" pitchFamily="34" charset="0"/>
              </a:rPr>
              <a:t>！？</a:t>
            </a:r>
            <a:endParaRPr kumimoji="1" lang="ja-JP" altLang="en-US" sz="1400" dirty="0">
              <a:solidFill>
                <a:schemeClr val="tx1">
                  <a:lumMod val="85000"/>
                  <a:lumOff val="15000"/>
                </a:schemeClr>
              </a:solidFill>
              <a:latin typeface="Arial Narrow" panose="020B0606020202030204" pitchFamily="34" charset="0"/>
            </a:endParaRPr>
          </a:p>
        </p:txBody>
      </p:sp>
      <p:sp>
        <p:nvSpPr>
          <p:cNvPr id="31" name="正方形/長方形 30"/>
          <p:cNvSpPr/>
          <p:nvPr/>
        </p:nvSpPr>
        <p:spPr bwMode="auto">
          <a:xfrm>
            <a:off x="4031994"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1"/>
                </a:solidFill>
              </a:rPr>
              <a:t>ｵｲﾔﾒﾛ</a:t>
            </a:r>
          </a:p>
        </p:txBody>
      </p:sp>
      <p:sp>
        <p:nvSpPr>
          <p:cNvPr id="32" name="正方形/長方形 31"/>
          <p:cNvSpPr/>
          <p:nvPr/>
        </p:nvSpPr>
        <p:spPr bwMode="auto">
          <a:xfrm>
            <a:off x="6822025"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ﾑﾘﾑﾘ</a:t>
            </a:r>
          </a:p>
        </p:txBody>
      </p:sp>
      <p:sp>
        <p:nvSpPr>
          <p:cNvPr id="33" name="正方形/長方形 32"/>
          <p:cNvSpPr/>
          <p:nvPr/>
        </p:nvSpPr>
        <p:spPr bwMode="auto">
          <a:xfrm>
            <a:off x="5382010" y="1718980"/>
            <a:ext cx="540006"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ﾔﾒﾃ</a:t>
            </a:r>
          </a:p>
        </p:txBody>
      </p:sp>
      <p:sp>
        <p:nvSpPr>
          <p:cNvPr id="34" name="正方形/長方形 33"/>
          <p:cNvSpPr/>
          <p:nvPr/>
        </p:nvSpPr>
        <p:spPr bwMode="auto">
          <a:xfrm>
            <a:off x="341953" y="135897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endParaRPr kumimoji="1" lang="ja-JP" altLang="en-US" sz="1600" dirty="0">
              <a:solidFill>
                <a:schemeClr val="tx1">
                  <a:lumMod val="85000"/>
                  <a:lumOff val="15000"/>
                </a:schemeClr>
              </a:solidFill>
            </a:endParaRPr>
          </a:p>
        </p:txBody>
      </p:sp>
      <p:sp>
        <p:nvSpPr>
          <p:cNvPr id="35" name="正方形/長方形 34"/>
          <p:cNvSpPr/>
          <p:nvPr/>
        </p:nvSpPr>
        <p:spPr>
          <a:xfrm>
            <a:off x="1061961" y="1538979"/>
            <a:ext cx="415498" cy="369332"/>
          </a:xfrm>
          <a:prstGeom prst="rect">
            <a:avLst/>
          </a:prstGeom>
        </p:spPr>
        <p:txBody>
          <a:bodyPr wrap="none">
            <a:spAutoFit/>
          </a:bodyPr>
          <a:lstStyle/>
          <a:p>
            <a:r>
              <a:rPr lang="ja-JP" altLang="en-US" dirty="0">
                <a:solidFill>
                  <a:schemeClr val="tx1">
                    <a:lumMod val="85000"/>
                    <a:lumOff val="15000"/>
                  </a:schemeClr>
                </a:solidFill>
              </a:rPr>
              <a:t>💡</a:t>
            </a:r>
          </a:p>
        </p:txBody>
      </p:sp>
      <p:sp>
        <p:nvSpPr>
          <p:cNvPr id="36" name="正方形/長方形 35">
            <a:extLst>
              <a:ext uri="{FF2B5EF4-FFF2-40B4-BE49-F238E27FC236}">
                <a16:creationId xmlns:a16="http://schemas.microsoft.com/office/drawing/2014/main" id="{693CAF5A-4D0E-9371-5EB3-8B5A3678E18F}"/>
              </a:ext>
            </a:extLst>
          </p:cNvPr>
          <p:cNvSpPr/>
          <p:nvPr/>
        </p:nvSpPr>
        <p:spPr>
          <a:xfrm>
            <a:off x="431954" y="1538979"/>
            <a:ext cx="1620018" cy="307777"/>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ﾋﾗﾒｲﾀ！</a:t>
            </a:r>
          </a:p>
        </p:txBody>
      </p:sp>
      <p:sp>
        <p:nvSpPr>
          <p:cNvPr id="5" name="正方形/長方形 4">
            <a:extLst>
              <a:ext uri="{FF2B5EF4-FFF2-40B4-BE49-F238E27FC236}">
                <a16:creationId xmlns:a16="http://schemas.microsoft.com/office/drawing/2014/main" id="{E1165DBA-792A-6C63-F0ED-E8330580E0E0}"/>
              </a:ext>
            </a:extLst>
          </p:cNvPr>
          <p:cNvSpPr/>
          <p:nvPr/>
        </p:nvSpPr>
        <p:spPr bwMode="auto">
          <a:xfrm>
            <a:off x="8442043"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4"/>
                </a:solidFill>
              </a:rPr>
              <a:t>ﾃﾝｼｮｸｼﾖｳ</a:t>
            </a:r>
          </a:p>
        </p:txBody>
      </p:sp>
    </p:spTree>
    <p:extLst>
      <p:ext uri="{BB962C8B-B14F-4D97-AF65-F5344CB8AC3E}">
        <p14:creationId xmlns:p14="http://schemas.microsoft.com/office/powerpoint/2010/main" val="312386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回路的な理由</a:t>
            </a:r>
          </a:p>
        </p:txBody>
      </p:sp>
      <p:sp>
        <p:nvSpPr>
          <p:cNvPr id="3" name="テキスト プレースホルダー 2"/>
          <p:cNvSpPr>
            <a:spLocks noGrp="1"/>
          </p:cNvSpPr>
          <p:nvPr>
            <p:ph type="body" sz="quarter" idx="10"/>
          </p:nvPr>
        </p:nvSpPr>
        <p:spPr/>
        <p:txBody>
          <a:bodyPr/>
          <a:lstStyle/>
          <a:p>
            <a:r>
              <a:rPr kumimoji="1" lang="ja-JP" altLang="en-US" dirty="0"/>
              <a:t>理由：</a:t>
            </a:r>
            <a:endParaRPr kumimoji="1" lang="en-US" altLang="ja-JP" dirty="0"/>
          </a:p>
          <a:p>
            <a:pPr marL="817200" lvl="1" indent="-457200">
              <a:buFont typeface="+mj-lt"/>
              <a:buAutoNum type="arabicPeriod"/>
            </a:pPr>
            <a:r>
              <a:rPr kumimoji="1" lang="en-US" altLang="ja-JP" dirty="0"/>
              <a:t>D-FF </a:t>
            </a:r>
            <a:r>
              <a:rPr kumimoji="1" lang="ja-JP" altLang="en-US" dirty="0"/>
              <a:t>自体の遅延のため</a:t>
            </a:r>
            <a:endParaRPr kumimoji="1" lang="en-US" altLang="ja-JP" dirty="0"/>
          </a:p>
          <a:p>
            <a:pPr marL="817200" lvl="1" indent="-457200">
              <a:buFont typeface="+mj-lt"/>
              <a:buAutoNum type="arabicPeriod"/>
            </a:pPr>
            <a:r>
              <a:rPr kumimoji="1" lang="ja-JP" altLang="en-US" dirty="0"/>
              <a:t>消費電力と熱のため</a:t>
            </a:r>
          </a:p>
        </p:txBody>
      </p:sp>
    </p:spTree>
    <p:extLst>
      <p:ext uri="{BB962C8B-B14F-4D97-AF65-F5344CB8AC3E}">
        <p14:creationId xmlns:p14="http://schemas.microsoft.com/office/powerpoint/2010/main" val="331387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ja-JP" altLang="en-US" sz="2400" dirty="0"/>
              <a:t>記憶素子の原理</a:t>
            </a:r>
          </a:p>
        </p:txBody>
      </p:sp>
      <p:sp>
        <p:nvSpPr>
          <p:cNvPr id="715779" name="Rectangle 3"/>
          <p:cNvSpPr>
            <a:spLocks noGrp="1" noChangeArrowheads="1"/>
          </p:cNvSpPr>
          <p:nvPr>
            <p:ph sz="quarter" idx="13"/>
          </p:nvPr>
        </p:nvSpPr>
        <p:spPr>
          <a:xfrm>
            <a:off x="341953" y="1268976"/>
            <a:ext cx="8460622" cy="1350014"/>
          </a:xfrm>
        </p:spPr>
        <p:txBody>
          <a:bodyPr/>
          <a:lstStyle/>
          <a:p>
            <a:r>
              <a:rPr lang="ja-JP" altLang="en-US" dirty="0"/>
              <a:t>記憶の実現方法：</a:t>
            </a:r>
          </a:p>
          <a:p>
            <a:pPr lvl="1"/>
            <a:r>
              <a:rPr lang="ja-JP" altLang="en-US" dirty="0"/>
              <a:t>２つの </a:t>
            </a:r>
            <a:r>
              <a:rPr lang="en-US" altLang="ja-JP" dirty="0"/>
              <a:t>NOT </a:t>
            </a:r>
            <a:r>
              <a:rPr lang="ja-JP" altLang="en-US" dirty="0"/>
              <a:t>ゲート（インバータ）をループさせた回路により実現</a:t>
            </a:r>
            <a:endParaRPr lang="en-US" altLang="ja-JP" dirty="0"/>
          </a:p>
          <a:p>
            <a:pPr lvl="1"/>
            <a:r>
              <a:rPr lang="ja-JP" altLang="en-US" dirty="0"/>
              <a:t>以下の２通りの安定状態がある</a:t>
            </a:r>
            <a:endParaRPr lang="en-US" altLang="ja-JP" dirty="0"/>
          </a:p>
          <a:p>
            <a:pPr lvl="2"/>
            <a:r>
              <a:rPr lang="ja-JP" altLang="en-US" dirty="0"/>
              <a:t>これのどっちになっているによって，</a:t>
            </a:r>
            <a:r>
              <a:rPr lang="en-US" altLang="ja-JP" dirty="0"/>
              <a:t>1 bit </a:t>
            </a:r>
            <a:r>
              <a:rPr lang="ja-JP" altLang="en-US" dirty="0"/>
              <a:t>の情報を記憶</a:t>
            </a:r>
          </a:p>
        </p:txBody>
      </p:sp>
      <p:sp>
        <p:nvSpPr>
          <p:cNvPr id="715787" name="Freeform 11"/>
          <p:cNvSpPr>
            <a:spLocks/>
          </p:cNvSpPr>
          <p:nvPr/>
        </p:nvSpPr>
        <p:spPr bwMode="auto">
          <a:xfrm>
            <a:off x="24113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8" name="Freeform 12"/>
          <p:cNvSpPr>
            <a:spLocks/>
          </p:cNvSpPr>
          <p:nvPr/>
        </p:nvSpPr>
        <p:spPr bwMode="auto">
          <a:xfrm flipH="1">
            <a:off x="3401987"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715789" name="Rectangle 13"/>
          <p:cNvSpPr>
            <a:spLocks noChangeArrowheads="1"/>
          </p:cNvSpPr>
          <p:nvPr/>
        </p:nvSpPr>
        <p:spPr bwMode="auto">
          <a:xfrm>
            <a:off x="2141973" y="4329010"/>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715790" name="Rectangle 14"/>
          <p:cNvSpPr>
            <a:spLocks noChangeArrowheads="1"/>
          </p:cNvSpPr>
          <p:nvPr/>
        </p:nvSpPr>
        <p:spPr bwMode="auto">
          <a:xfrm>
            <a:off x="3852837" y="4329983"/>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715791" name="Picture 15" descr="NOT"/>
          <p:cNvPicPr>
            <a:picLocks noChangeAspect="1" noChangeArrowheads="1"/>
          </p:cNvPicPr>
          <p:nvPr/>
        </p:nvPicPr>
        <p:blipFill>
          <a:blip r:embed="rId3" cstate="print"/>
          <a:srcRect/>
          <a:stretch>
            <a:fillRect/>
          </a:stretch>
        </p:blipFill>
        <p:spPr bwMode="auto">
          <a:xfrm>
            <a:off x="2771750" y="3790233"/>
            <a:ext cx="717550" cy="720725"/>
          </a:xfrm>
          <a:prstGeom prst="rect">
            <a:avLst/>
          </a:prstGeom>
          <a:noFill/>
        </p:spPr>
      </p:pic>
      <p:pic>
        <p:nvPicPr>
          <p:cNvPr id="715792" name="Picture 16" descr="NOT"/>
          <p:cNvPicPr>
            <a:picLocks noChangeAspect="1" noChangeArrowheads="1"/>
          </p:cNvPicPr>
          <p:nvPr/>
        </p:nvPicPr>
        <p:blipFill>
          <a:blip r:embed="rId3" cstate="print"/>
          <a:srcRect/>
          <a:stretch>
            <a:fillRect/>
          </a:stretch>
        </p:blipFill>
        <p:spPr bwMode="auto">
          <a:xfrm flipH="1">
            <a:off x="2771750" y="4509371"/>
            <a:ext cx="717550" cy="720725"/>
          </a:xfrm>
          <a:prstGeom prst="rect">
            <a:avLst/>
          </a:prstGeom>
          <a:noFill/>
        </p:spPr>
      </p:pic>
      <p:sp>
        <p:nvSpPr>
          <p:cNvPr id="52" name="Freeform 11"/>
          <p:cNvSpPr>
            <a:spLocks/>
          </p:cNvSpPr>
          <p:nvPr/>
        </p:nvSpPr>
        <p:spPr bwMode="auto">
          <a:xfrm>
            <a:off x="52914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5"/>
            </a:solidFill>
            <a:prstDash val="solid"/>
            <a:round/>
            <a:headEnd type="none" w="med" len="med"/>
            <a:tailEnd type="none" w="med" len="med"/>
          </a:ln>
          <a:effectLst/>
        </p:spPr>
        <p:txBody>
          <a:bodyPr wrap="none" lIns="90000" tIns="46800" rIns="90000" bIns="46800" anchor="ctr"/>
          <a:lstStyle/>
          <a:p>
            <a:endParaRPr lang="ja-JP" altLang="en-US"/>
          </a:p>
        </p:txBody>
      </p:sp>
      <p:sp>
        <p:nvSpPr>
          <p:cNvPr id="53" name="Freeform 12"/>
          <p:cNvSpPr>
            <a:spLocks/>
          </p:cNvSpPr>
          <p:nvPr/>
        </p:nvSpPr>
        <p:spPr bwMode="auto">
          <a:xfrm flipH="1">
            <a:off x="6282019" y="4149008"/>
            <a:ext cx="450850" cy="720725"/>
          </a:xfrm>
          <a:custGeom>
            <a:avLst/>
            <a:gdLst/>
            <a:ahLst/>
            <a:cxnLst>
              <a:cxn ang="0">
                <a:pos x="284" y="454"/>
              </a:cxn>
              <a:cxn ang="0">
                <a:pos x="0" y="454"/>
              </a:cxn>
              <a:cxn ang="0">
                <a:pos x="0" y="0"/>
              </a:cxn>
              <a:cxn ang="0">
                <a:pos x="284" y="0"/>
              </a:cxn>
            </a:cxnLst>
            <a:rect l="0" t="0" r="r" b="b"/>
            <a:pathLst>
              <a:path w="284" h="454">
                <a:moveTo>
                  <a:pt x="284" y="454"/>
                </a:moveTo>
                <a:lnTo>
                  <a:pt x="0" y="454"/>
                </a:lnTo>
                <a:lnTo>
                  <a:pt x="0" y="0"/>
                </a:lnTo>
                <a:lnTo>
                  <a:pt x="284" y="0"/>
                </a:lnTo>
              </a:path>
            </a:pathLst>
          </a:custGeom>
          <a:noFill/>
          <a:ln w="12700" cap="flat" cmpd="sng">
            <a:solidFill>
              <a:schemeClr val="accent6"/>
            </a:solidFill>
            <a:prstDash val="solid"/>
            <a:round/>
            <a:headEnd type="none" w="med" len="med"/>
            <a:tailEnd type="none" w="med" len="med"/>
          </a:ln>
          <a:effectLst/>
        </p:spPr>
        <p:txBody>
          <a:bodyPr wrap="none" lIns="90000" tIns="46800" rIns="90000" bIns="46800" anchor="ctr"/>
          <a:lstStyle/>
          <a:p>
            <a:endParaRPr lang="ja-JP" altLang="en-US"/>
          </a:p>
        </p:txBody>
      </p:sp>
      <p:sp>
        <p:nvSpPr>
          <p:cNvPr id="54" name="Rectangle 13"/>
          <p:cNvSpPr>
            <a:spLocks noChangeArrowheads="1"/>
          </p:cNvSpPr>
          <p:nvPr/>
        </p:nvSpPr>
        <p:spPr bwMode="auto">
          <a:xfrm>
            <a:off x="6821795" y="4330239"/>
            <a:ext cx="179387" cy="360363"/>
          </a:xfrm>
          <a:prstGeom prst="rect">
            <a:avLst/>
          </a:prstGeom>
          <a:noFill/>
          <a:ln w="12700" algn="ctr">
            <a:noFill/>
            <a:miter lim="800000"/>
            <a:headEnd/>
            <a:tailEnd/>
          </a:ln>
          <a:effectLst/>
        </p:spPr>
        <p:txBody>
          <a:bodyPr wrap="none" lIns="90000" tIns="46800" rIns="90000" bIns="46800" anchor="ctr"/>
          <a:lstStyle/>
          <a:p>
            <a:r>
              <a:rPr lang="en-US" altLang="ja-JP">
                <a:solidFill>
                  <a:schemeClr val="accent6"/>
                </a:solidFill>
              </a:rPr>
              <a:t>1</a:t>
            </a:r>
          </a:p>
        </p:txBody>
      </p:sp>
      <p:sp>
        <p:nvSpPr>
          <p:cNvPr id="55" name="Rectangle 14"/>
          <p:cNvSpPr>
            <a:spLocks noChangeArrowheads="1"/>
          </p:cNvSpPr>
          <p:nvPr/>
        </p:nvSpPr>
        <p:spPr bwMode="auto">
          <a:xfrm>
            <a:off x="4931774" y="4330239"/>
            <a:ext cx="179388" cy="360363"/>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pic>
        <p:nvPicPr>
          <p:cNvPr id="56" name="Picture 15" descr="NOT"/>
          <p:cNvPicPr>
            <a:picLocks noChangeAspect="1" noChangeArrowheads="1"/>
          </p:cNvPicPr>
          <p:nvPr/>
        </p:nvPicPr>
        <p:blipFill>
          <a:blip r:embed="rId3" cstate="print"/>
          <a:srcRect/>
          <a:stretch>
            <a:fillRect/>
          </a:stretch>
        </p:blipFill>
        <p:spPr bwMode="auto">
          <a:xfrm>
            <a:off x="5651782" y="3790233"/>
            <a:ext cx="717550" cy="720725"/>
          </a:xfrm>
          <a:prstGeom prst="rect">
            <a:avLst/>
          </a:prstGeom>
          <a:noFill/>
        </p:spPr>
      </p:pic>
      <p:pic>
        <p:nvPicPr>
          <p:cNvPr id="57" name="Picture 16" descr="NOT"/>
          <p:cNvPicPr>
            <a:picLocks noChangeAspect="1" noChangeArrowheads="1"/>
          </p:cNvPicPr>
          <p:nvPr/>
        </p:nvPicPr>
        <p:blipFill>
          <a:blip r:embed="rId3" cstate="print"/>
          <a:srcRect/>
          <a:stretch>
            <a:fillRect/>
          </a:stretch>
        </p:blipFill>
        <p:spPr bwMode="auto">
          <a:xfrm flipH="1">
            <a:off x="5651782" y="4509371"/>
            <a:ext cx="717550" cy="720725"/>
          </a:xfrm>
          <a:prstGeom prst="rect">
            <a:avLst/>
          </a:prstGeom>
          <a:noFill/>
        </p:spPr>
      </p:pic>
    </p:spTree>
    <p:extLst>
      <p:ext uri="{BB962C8B-B14F-4D97-AF65-F5344CB8AC3E}">
        <p14:creationId xmlns:p14="http://schemas.microsoft.com/office/powerpoint/2010/main" val="208324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 </a:t>
            </a:r>
            <a:r>
              <a:rPr lang="ja-JP" altLang="en-US" dirty="0"/>
              <a:t>ラッチの回路</a:t>
            </a:r>
            <a:endParaRPr lang="en-US" altLang="ja-JP" dirty="0"/>
          </a:p>
        </p:txBody>
      </p:sp>
      <p:sp>
        <p:nvSpPr>
          <p:cNvPr id="700460" name="Freeform 44"/>
          <p:cNvSpPr>
            <a:spLocks/>
          </p:cNvSpPr>
          <p:nvPr/>
        </p:nvSpPr>
        <p:spPr bwMode="auto">
          <a:xfrm>
            <a:off x="6011658" y="1268617"/>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6372020" y="908255"/>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6372020" y="1628980"/>
            <a:ext cx="717550" cy="720725"/>
          </a:xfrm>
          <a:prstGeom prst="rect">
            <a:avLst/>
          </a:prstGeom>
          <a:noFill/>
        </p:spPr>
      </p:pic>
      <p:sp>
        <p:nvSpPr>
          <p:cNvPr id="700462" name="Line 46"/>
          <p:cNvSpPr>
            <a:spLocks noChangeShapeType="1"/>
          </p:cNvSpPr>
          <p:nvPr/>
        </p:nvSpPr>
        <p:spPr bwMode="auto">
          <a:xfrm>
            <a:off x="5292520" y="1989342"/>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5922758" y="1538492"/>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5562395" y="1898855"/>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7451828" y="1988881"/>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4932158" y="1809955"/>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7812036" y="1808982"/>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5562164" y="1911422"/>
            <a:ext cx="449493" cy="89847"/>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5922758" y="1898855"/>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8" name="Freeform 62"/>
          <p:cNvSpPr>
            <a:spLocks/>
          </p:cNvSpPr>
          <p:nvPr/>
        </p:nvSpPr>
        <p:spPr bwMode="auto">
          <a:xfrm>
            <a:off x="6012016" y="3068996"/>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6372378" y="2708633"/>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6372378" y="3429358"/>
            <a:ext cx="717550" cy="720725"/>
          </a:xfrm>
          <a:prstGeom prst="rect">
            <a:avLst/>
          </a:prstGeom>
          <a:noFill/>
        </p:spPr>
      </p:pic>
      <p:sp>
        <p:nvSpPr>
          <p:cNvPr id="700491" name="Line 75"/>
          <p:cNvSpPr>
            <a:spLocks noChangeShapeType="1"/>
          </p:cNvSpPr>
          <p:nvPr/>
        </p:nvSpPr>
        <p:spPr bwMode="auto">
          <a:xfrm>
            <a:off x="5292878" y="3789721"/>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5923116" y="3338871"/>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5562753" y="3699233"/>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7452186" y="3789260"/>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4932516" y="3610333"/>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7812036" y="351900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5921528" y="3340458"/>
            <a:ext cx="90488" cy="449263"/>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5923116" y="3699233"/>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58</a:t>
            </a:fld>
            <a:endParaRPr lang="ja-JP" altLang="en-US"/>
          </a:p>
        </p:txBody>
      </p:sp>
      <p:sp>
        <p:nvSpPr>
          <p:cNvPr id="75" name="Rectangle 5"/>
          <p:cNvSpPr txBox="1">
            <a:spLocks noChangeArrowheads="1"/>
          </p:cNvSpPr>
          <p:nvPr/>
        </p:nvSpPr>
        <p:spPr>
          <a:xfrm>
            <a:off x="251951" y="1268976"/>
            <a:ext cx="4590051" cy="5040056"/>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構造：マルチプレクサが入ったインバータのループ</a:t>
            </a:r>
            <a:endParaRPr lang="en-US" altLang="ja-JP" kern="0" dirty="0"/>
          </a:p>
          <a:p>
            <a:pPr lvl="1"/>
            <a:r>
              <a:rPr lang="ja-JP" altLang="en-US" kern="0" dirty="0"/>
              <a:t>ここではマルチプレクサを切り替えスイッチとして説明</a:t>
            </a:r>
          </a:p>
          <a:p>
            <a:pPr lvl="1"/>
            <a:r>
              <a:rPr lang="ja-JP" altLang="en-US" kern="0" dirty="0"/>
              <a:t>クロックの立ち上がりのたびに，スイッチが切り替わる</a:t>
            </a:r>
            <a:br>
              <a:rPr lang="en-US" altLang="ja-JP" kern="0" dirty="0"/>
            </a:br>
            <a:endParaRPr lang="en-US" altLang="ja-JP" kern="0" dirty="0"/>
          </a:p>
          <a:p>
            <a:pPr lvl="1"/>
            <a:r>
              <a:rPr lang="en-US" altLang="ja-JP" i="1" kern="0" dirty="0"/>
              <a:t>d</a:t>
            </a:r>
            <a:r>
              <a:rPr lang="ja-JP" altLang="en-US" kern="0" dirty="0"/>
              <a:t> の値をループに取り入れ，取り入れた値が </a:t>
            </a:r>
            <a:r>
              <a:rPr lang="en-US" altLang="ja-JP" i="1" kern="0" dirty="0"/>
              <a:t>q</a:t>
            </a:r>
            <a:r>
              <a:rPr lang="ja-JP" altLang="en-US" kern="0" dirty="0"/>
              <a:t> から出力される</a:t>
            </a:r>
            <a:endParaRPr lang="en-US" altLang="ja-JP" kern="0" dirty="0"/>
          </a:p>
        </p:txBody>
      </p:sp>
      <p:sp>
        <p:nvSpPr>
          <p:cNvPr id="7" name="Rectangle 93">
            <a:extLst>
              <a:ext uri="{FF2B5EF4-FFF2-40B4-BE49-F238E27FC236}">
                <a16:creationId xmlns:a16="http://schemas.microsoft.com/office/drawing/2014/main" id="{BD8FB16A-14B3-67D5-45E4-C26E45586F63}"/>
              </a:ext>
            </a:extLst>
          </p:cNvPr>
          <p:cNvSpPr>
            <a:spLocks noChangeArrowheads="1"/>
          </p:cNvSpPr>
          <p:nvPr/>
        </p:nvSpPr>
        <p:spPr bwMode="auto">
          <a:xfrm>
            <a:off x="7182029" y="2258987"/>
            <a:ext cx="1081087" cy="360362"/>
          </a:xfrm>
          <a:prstGeom prst="rect">
            <a:avLst/>
          </a:prstGeom>
          <a:noFill/>
          <a:ln w="12700" algn="ctr">
            <a:noFill/>
            <a:miter lim="800000"/>
            <a:headEnd/>
            <a:tailEnd/>
          </a:ln>
          <a:effectLst/>
        </p:spPr>
        <p:txBody>
          <a:bodyPr wrap="none" lIns="90000" tIns="46800" rIns="90000" bIns="46800" anchor="ctr"/>
          <a:lstStyle/>
          <a:p>
            <a:r>
              <a:rPr lang="en-US" altLang="ja-JP" dirty="0"/>
              <a:t>d </a:t>
            </a:r>
            <a:r>
              <a:rPr lang="ja-JP" altLang="en-US" dirty="0"/>
              <a:t>に入った値</a:t>
            </a:r>
            <a:endParaRPr lang="en-US" altLang="ja-JP" dirty="0"/>
          </a:p>
          <a:p>
            <a:r>
              <a:rPr lang="ja-JP" altLang="en-US" dirty="0"/>
              <a:t>を反転して通す</a:t>
            </a:r>
            <a:endParaRPr lang="en-US" altLang="ja-JP" dirty="0"/>
          </a:p>
        </p:txBody>
      </p:sp>
      <p:sp>
        <p:nvSpPr>
          <p:cNvPr id="8" name="Rectangle 83">
            <a:extLst>
              <a:ext uri="{FF2B5EF4-FFF2-40B4-BE49-F238E27FC236}">
                <a16:creationId xmlns:a16="http://schemas.microsoft.com/office/drawing/2014/main" id="{7E456033-A345-04EC-D406-B85848F1348B}"/>
              </a:ext>
            </a:extLst>
          </p:cNvPr>
          <p:cNvSpPr>
            <a:spLocks noChangeArrowheads="1"/>
          </p:cNvSpPr>
          <p:nvPr/>
        </p:nvSpPr>
        <p:spPr bwMode="auto">
          <a:xfrm>
            <a:off x="5292366" y="342864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9" name="Rectangle 83">
            <a:extLst>
              <a:ext uri="{FF2B5EF4-FFF2-40B4-BE49-F238E27FC236}">
                <a16:creationId xmlns:a16="http://schemas.microsoft.com/office/drawing/2014/main" id="{034B9220-D132-AA8A-C1E8-F7000C101AA8}"/>
              </a:ext>
            </a:extLst>
          </p:cNvPr>
          <p:cNvSpPr>
            <a:spLocks noChangeArrowheads="1"/>
          </p:cNvSpPr>
          <p:nvPr/>
        </p:nvSpPr>
        <p:spPr bwMode="auto">
          <a:xfrm>
            <a:off x="6012016" y="1629492"/>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0" name="Rectangle 83">
            <a:extLst>
              <a:ext uri="{FF2B5EF4-FFF2-40B4-BE49-F238E27FC236}">
                <a16:creationId xmlns:a16="http://schemas.microsoft.com/office/drawing/2014/main" id="{8F724F54-9B54-B6AE-3901-23A49DADDC12}"/>
              </a:ext>
            </a:extLst>
          </p:cNvPr>
          <p:cNvSpPr>
            <a:spLocks noChangeArrowheads="1"/>
          </p:cNvSpPr>
          <p:nvPr/>
        </p:nvSpPr>
        <p:spPr bwMode="auto">
          <a:xfrm>
            <a:off x="7091670" y="1448619"/>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12" name="Rectangle 83">
            <a:extLst>
              <a:ext uri="{FF2B5EF4-FFF2-40B4-BE49-F238E27FC236}">
                <a16:creationId xmlns:a16="http://schemas.microsoft.com/office/drawing/2014/main" id="{220F5671-F264-B456-5B83-0809E4F7E0E2}"/>
              </a:ext>
            </a:extLst>
          </p:cNvPr>
          <p:cNvSpPr>
            <a:spLocks noChangeArrowheads="1"/>
          </p:cNvSpPr>
          <p:nvPr/>
        </p:nvSpPr>
        <p:spPr bwMode="auto">
          <a:xfrm>
            <a:off x="6012016" y="909484"/>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3" name="Rectangle 83">
            <a:extLst>
              <a:ext uri="{FF2B5EF4-FFF2-40B4-BE49-F238E27FC236}">
                <a16:creationId xmlns:a16="http://schemas.microsoft.com/office/drawing/2014/main" id="{AA9D4267-E50D-AEF1-3F55-CD9C98492BAA}"/>
              </a:ext>
            </a:extLst>
          </p:cNvPr>
          <p:cNvSpPr>
            <a:spLocks noChangeArrowheads="1"/>
          </p:cNvSpPr>
          <p:nvPr/>
        </p:nvSpPr>
        <p:spPr bwMode="auto">
          <a:xfrm>
            <a:off x="6012374" y="34298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4" name="Rectangle 83">
            <a:extLst>
              <a:ext uri="{FF2B5EF4-FFF2-40B4-BE49-F238E27FC236}">
                <a16:creationId xmlns:a16="http://schemas.microsoft.com/office/drawing/2014/main" id="{96C2642B-843C-6E3A-EAA1-CFD0FAB15B4B}"/>
              </a:ext>
            </a:extLst>
          </p:cNvPr>
          <p:cNvSpPr>
            <a:spLocks noChangeArrowheads="1"/>
          </p:cNvSpPr>
          <p:nvPr/>
        </p:nvSpPr>
        <p:spPr bwMode="auto">
          <a:xfrm>
            <a:off x="7092028" y="3248998"/>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15" name="Rectangle 83">
            <a:extLst>
              <a:ext uri="{FF2B5EF4-FFF2-40B4-BE49-F238E27FC236}">
                <a16:creationId xmlns:a16="http://schemas.microsoft.com/office/drawing/2014/main" id="{43052578-2A1C-2AED-EEEC-F5D5422A9D3E}"/>
              </a:ext>
            </a:extLst>
          </p:cNvPr>
          <p:cNvSpPr>
            <a:spLocks noChangeArrowheads="1"/>
          </p:cNvSpPr>
          <p:nvPr/>
        </p:nvSpPr>
        <p:spPr bwMode="auto">
          <a:xfrm>
            <a:off x="6012374" y="2709863"/>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17" name="矢印: 右 16">
            <a:extLst>
              <a:ext uri="{FF2B5EF4-FFF2-40B4-BE49-F238E27FC236}">
                <a16:creationId xmlns:a16="http://schemas.microsoft.com/office/drawing/2014/main" id="{2C58501D-735D-C229-13F3-2F4611E2F4DA}"/>
              </a:ext>
            </a:extLst>
          </p:cNvPr>
          <p:cNvSpPr/>
          <p:nvPr/>
        </p:nvSpPr>
        <p:spPr bwMode="auto">
          <a:xfrm rot="5400000">
            <a:off x="6552022" y="2348988"/>
            <a:ext cx="450005" cy="450005"/>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 name="Freeform 62">
            <a:extLst>
              <a:ext uri="{FF2B5EF4-FFF2-40B4-BE49-F238E27FC236}">
                <a16:creationId xmlns:a16="http://schemas.microsoft.com/office/drawing/2014/main" id="{B46A048E-5009-0B4B-2B8E-ABDD51077666}"/>
              </a:ext>
            </a:extLst>
          </p:cNvPr>
          <p:cNvSpPr>
            <a:spLocks/>
          </p:cNvSpPr>
          <p:nvPr/>
        </p:nvSpPr>
        <p:spPr bwMode="auto">
          <a:xfrm>
            <a:off x="6011658" y="4869375"/>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19" name="Picture 64" descr="NOT">
            <a:extLst>
              <a:ext uri="{FF2B5EF4-FFF2-40B4-BE49-F238E27FC236}">
                <a16:creationId xmlns:a16="http://schemas.microsoft.com/office/drawing/2014/main" id="{69D76F12-6905-9B8F-E02B-62C9A83B6D6E}"/>
              </a:ext>
            </a:extLst>
          </p:cNvPr>
          <p:cNvPicPr>
            <a:picLocks noChangeAspect="1" noChangeArrowheads="1"/>
          </p:cNvPicPr>
          <p:nvPr/>
        </p:nvPicPr>
        <p:blipFill>
          <a:blip r:embed="rId3" cstate="print"/>
          <a:srcRect/>
          <a:stretch>
            <a:fillRect/>
          </a:stretch>
        </p:blipFill>
        <p:spPr bwMode="auto">
          <a:xfrm flipH="1">
            <a:off x="6372020" y="4509012"/>
            <a:ext cx="717550" cy="720725"/>
          </a:xfrm>
          <a:prstGeom prst="rect">
            <a:avLst/>
          </a:prstGeom>
          <a:noFill/>
        </p:spPr>
      </p:pic>
      <p:pic>
        <p:nvPicPr>
          <p:cNvPr id="20" name="Picture 65" descr="NOT">
            <a:extLst>
              <a:ext uri="{FF2B5EF4-FFF2-40B4-BE49-F238E27FC236}">
                <a16:creationId xmlns:a16="http://schemas.microsoft.com/office/drawing/2014/main" id="{0C1F4009-0AB0-DF66-B530-8B13A6AE4B80}"/>
              </a:ext>
            </a:extLst>
          </p:cNvPr>
          <p:cNvPicPr>
            <a:picLocks noChangeAspect="1" noChangeArrowheads="1"/>
          </p:cNvPicPr>
          <p:nvPr/>
        </p:nvPicPr>
        <p:blipFill>
          <a:blip r:embed="rId3" cstate="print"/>
          <a:srcRect/>
          <a:stretch>
            <a:fillRect/>
          </a:stretch>
        </p:blipFill>
        <p:spPr bwMode="auto">
          <a:xfrm>
            <a:off x="6372020" y="5229737"/>
            <a:ext cx="717550" cy="720725"/>
          </a:xfrm>
          <a:prstGeom prst="rect">
            <a:avLst/>
          </a:prstGeom>
          <a:noFill/>
        </p:spPr>
      </p:pic>
      <p:sp>
        <p:nvSpPr>
          <p:cNvPr id="21" name="Line 75">
            <a:extLst>
              <a:ext uri="{FF2B5EF4-FFF2-40B4-BE49-F238E27FC236}">
                <a16:creationId xmlns:a16="http://schemas.microsoft.com/office/drawing/2014/main" id="{0E6851F5-3F8A-8B88-A42C-77FE56E7261B}"/>
              </a:ext>
            </a:extLst>
          </p:cNvPr>
          <p:cNvSpPr>
            <a:spLocks noChangeShapeType="1"/>
          </p:cNvSpPr>
          <p:nvPr/>
        </p:nvSpPr>
        <p:spPr bwMode="auto">
          <a:xfrm>
            <a:off x="5292520" y="5590100"/>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22" name="Group 76">
            <a:extLst>
              <a:ext uri="{FF2B5EF4-FFF2-40B4-BE49-F238E27FC236}">
                <a16:creationId xmlns:a16="http://schemas.microsoft.com/office/drawing/2014/main" id="{60A9A132-7C22-D0CD-0091-B1671119854E}"/>
              </a:ext>
            </a:extLst>
          </p:cNvPr>
          <p:cNvGrpSpPr>
            <a:grpSpLocks/>
          </p:cNvGrpSpPr>
          <p:nvPr/>
        </p:nvGrpSpPr>
        <p:grpSpPr bwMode="auto">
          <a:xfrm>
            <a:off x="5922758" y="5139250"/>
            <a:ext cx="180975" cy="180975"/>
            <a:chOff x="2823" y="1990"/>
            <a:chExt cx="227" cy="227"/>
          </a:xfrm>
        </p:grpSpPr>
        <p:sp>
          <p:nvSpPr>
            <p:cNvPr id="23" name="Rectangle 77">
              <a:extLst>
                <a:ext uri="{FF2B5EF4-FFF2-40B4-BE49-F238E27FC236}">
                  <a16:creationId xmlns:a16="http://schemas.microsoft.com/office/drawing/2014/main" id="{CA50B49B-A7FF-D4EC-463C-740F9E05EFA6}"/>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24" name="Oval 78">
              <a:extLst>
                <a:ext uri="{FF2B5EF4-FFF2-40B4-BE49-F238E27FC236}">
                  <a16:creationId xmlns:a16="http://schemas.microsoft.com/office/drawing/2014/main" id="{19AC00AE-D5C5-76C5-C9D5-FC31BE2D15F9}"/>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25" name="Group 79">
            <a:extLst>
              <a:ext uri="{FF2B5EF4-FFF2-40B4-BE49-F238E27FC236}">
                <a16:creationId xmlns:a16="http://schemas.microsoft.com/office/drawing/2014/main" id="{A8C42CDF-7518-B02D-E72F-5DFA6BE887E4}"/>
              </a:ext>
            </a:extLst>
          </p:cNvPr>
          <p:cNvGrpSpPr>
            <a:grpSpLocks/>
          </p:cNvGrpSpPr>
          <p:nvPr/>
        </p:nvGrpSpPr>
        <p:grpSpPr bwMode="auto">
          <a:xfrm>
            <a:off x="5562395" y="5499612"/>
            <a:ext cx="180975" cy="180975"/>
            <a:chOff x="2823" y="1990"/>
            <a:chExt cx="227" cy="227"/>
          </a:xfrm>
        </p:grpSpPr>
        <p:sp>
          <p:nvSpPr>
            <p:cNvPr id="26" name="Rectangle 80">
              <a:extLst>
                <a:ext uri="{FF2B5EF4-FFF2-40B4-BE49-F238E27FC236}">
                  <a16:creationId xmlns:a16="http://schemas.microsoft.com/office/drawing/2014/main" id="{6BB3824C-03A9-CCBB-8E4F-D265FAC5D1B3}"/>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27" name="Oval 81">
              <a:extLst>
                <a:ext uri="{FF2B5EF4-FFF2-40B4-BE49-F238E27FC236}">
                  <a16:creationId xmlns:a16="http://schemas.microsoft.com/office/drawing/2014/main" id="{CD979090-4D3B-2467-FB88-7FAAF2B05FF2}"/>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28" name="Line 82">
            <a:extLst>
              <a:ext uri="{FF2B5EF4-FFF2-40B4-BE49-F238E27FC236}">
                <a16:creationId xmlns:a16="http://schemas.microsoft.com/office/drawing/2014/main" id="{CD81B6B1-5B53-6D73-63F4-60D53EE395C0}"/>
              </a:ext>
            </a:extLst>
          </p:cNvPr>
          <p:cNvSpPr>
            <a:spLocks noChangeShapeType="1"/>
          </p:cNvSpPr>
          <p:nvPr/>
        </p:nvSpPr>
        <p:spPr bwMode="auto">
          <a:xfrm>
            <a:off x="7451828" y="558963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29" name="Rectangle 83">
            <a:extLst>
              <a:ext uri="{FF2B5EF4-FFF2-40B4-BE49-F238E27FC236}">
                <a16:creationId xmlns:a16="http://schemas.microsoft.com/office/drawing/2014/main" id="{C7BD5B80-EF95-2E77-04CC-5E72CF0279F8}"/>
              </a:ext>
            </a:extLst>
          </p:cNvPr>
          <p:cNvSpPr>
            <a:spLocks noChangeArrowheads="1"/>
          </p:cNvSpPr>
          <p:nvPr/>
        </p:nvSpPr>
        <p:spPr bwMode="auto">
          <a:xfrm>
            <a:off x="4932158" y="5410712"/>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31" name="Line 85">
            <a:extLst>
              <a:ext uri="{FF2B5EF4-FFF2-40B4-BE49-F238E27FC236}">
                <a16:creationId xmlns:a16="http://schemas.microsoft.com/office/drawing/2014/main" id="{C20BF7C3-8CE4-A848-7A68-58C2439183E0}"/>
              </a:ext>
            </a:extLst>
          </p:cNvPr>
          <p:cNvSpPr>
            <a:spLocks noChangeShapeType="1"/>
          </p:cNvSpPr>
          <p:nvPr/>
        </p:nvSpPr>
        <p:spPr bwMode="auto">
          <a:xfrm flipH="1" flipV="1">
            <a:off x="5921170" y="5140837"/>
            <a:ext cx="90488" cy="449263"/>
          </a:xfrm>
          <a:prstGeom prst="line">
            <a:avLst/>
          </a:prstGeom>
          <a:noFill/>
          <a:ln w="28575">
            <a:solidFill>
              <a:schemeClr val="accent5"/>
            </a:solidFill>
            <a:round/>
            <a:headEnd/>
            <a:tailEnd type="none" w="med" len="lg"/>
          </a:ln>
          <a:effectLst/>
        </p:spPr>
        <p:txBody>
          <a:bodyPr wrap="none" lIns="90000" tIns="46800" rIns="90000" bIns="46800" anchor="ctr"/>
          <a:lstStyle/>
          <a:p>
            <a:endParaRPr lang="ja-JP" altLang="en-US"/>
          </a:p>
        </p:txBody>
      </p:sp>
      <p:grpSp>
        <p:nvGrpSpPr>
          <p:cNvPr id="32" name="Group 86">
            <a:extLst>
              <a:ext uri="{FF2B5EF4-FFF2-40B4-BE49-F238E27FC236}">
                <a16:creationId xmlns:a16="http://schemas.microsoft.com/office/drawing/2014/main" id="{E60234BC-26F6-E228-56E6-59ED1768370F}"/>
              </a:ext>
            </a:extLst>
          </p:cNvPr>
          <p:cNvGrpSpPr>
            <a:grpSpLocks/>
          </p:cNvGrpSpPr>
          <p:nvPr/>
        </p:nvGrpSpPr>
        <p:grpSpPr bwMode="auto">
          <a:xfrm>
            <a:off x="5922758" y="5499612"/>
            <a:ext cx="180975" cy="180975"/>
            <a:chOff x="2823" y="1990"/>
            <a:chExt cx="227" cy="227"/>
          </a:xfrm>
        </p:grpSpPr>
        <p:sp>
          <p:nvSpPr>
            <p:cNvPr id="33" name="Rectangle 87">
              <a:extLst>
                <a:ext uri="{FF2B5EF4-FFF2-40B4-BE49-F238E27FC236}">
                  <a16:creationId xmlns:a16="http://schemas.microsoft.com/office/drawing/2014/main" id="{AE9E37ED-B12B-CDBC-BD84-905E4E8EA726}"/>
                </a:ext>
              </a:extLst>
            </p:cNvPr>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34" name="Oval 88">
              <a:extLst>
                <a:ext uri="{FF2B5EF4-FFF2-40B4-BE49-F238E27FC236}">
                  <a16:creationId xmlns:a16="http://schemas.microsoft.com/office/drawing/2014/main" id="{EE64EFF9-CB36-8B3F-9B62-B1557ED5C5B5}"/>
                </a:ext>
              </a:extLst>
            </p:cNvPr>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35" name="Rectangle 83">
            <a:extLst>
              <a:ext uri="{FF2B5EF4-FFF2-40B4-BE49-F238E27FC236}">
                <a16:creationId xmlns:a16="http://schemas.microsoft.com/office/drawing/2014/main" id="{A281B441-D7F6-C5EC-7E9C-9462B548B36E}"/>
              </a:ext>
            </a:extLst>
          </p:cNvPr>
          <p:cNvSpPr>
            <a:spLocks noChangeArrowheads="1"/>
          </p:cNvSpPr>
          <p:nvPr/>
        </p:nvSpPr>
        <p:spPr bwMode="auto">
          <a:xfrm>
            <a:off x="5292008" y="522902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6"/>
                </a:solidFill>
              </a:rPr>
              <a:t>0</a:t>
            </a:r>
          </a:p>
        </p:txBody>
      </p:sp>
      <p:sp>
        <p:nvSpPr>
          <p:cNvPr id="36" name="Rectangle 83">
            <a:extLst>
              <a:ext uri="{FF2B5EF4-FFF2-40B4-BE49-F238E27FC236}">
                <a16:creationId xmlns:a16="http://schemas.microsoft.com/office/drawing/2014/main" id="{DECFD35D-E195-7516-AA13-FA4C385CBAA8}"/>
              </a:ext>
            </a:extLst>
          </p:cNvPr>
          <p:cNvSpPr>
            <a:spLocks noChangeArrowheads="1"/>
          </p:cNvSpPr>
          <p:nvPr/>
        </p:nvSpPr>
        <p:spPr bwMode="auto">
          <a:xfrm>
            <a:off x="6012016" y="523025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1</a:t>
            </a:r>
          </a:p>
        </p:txBody>
      </p:sp>
      <p:sp>
        <p:nvSpPr>
          <p:cNvPr id="37" name="Rectangle 83">
            <a:extLst>
              <a:ext uri="{FF2B5EF4-FFF2-40B4-BE49-F238E27FC236}">
                <a16:creationId xmlns:a16="http://schemas.microsoft.com/office/drawing/2014/main" id="{5F63571E-FE31-2EB2-94B1-C9DB3C161CD7}"/>
              </a:ext>
            </a:extLst>
          </p:cNvPr>
          <p:cNvSpPr>
            <a:spLocks noChangeArrowheads="1"/>
          </p:cNvSpPr>
          <p:nvPr/>
        </p:nvSpPr>
        <p:spPr bwMode="auto">
          <a:xfrm>
            <a:off x="7091670" y="5049377"/>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dirty="0">
                <a:solidFill>
                  <a:schemeClr val="accent5"/>
                </a:solidFill>
              </a:rPr>
              <a:t>0</a:t>
            </a:r>
          </a:p>
        </p:txBody>
      </p:sp>
      <p:sp>
        <p:nvSpPr>
          <p:cNvPr id="39" name="Rectangle 84">
            <a:extLst>
              <a:ext uri="{FF2B5EF4-FFF2-40B4-BE49-F238E27FC236}">
                <a16:creationId xmlns:a16="http://schemas.microsoft.com/office/drawing/2014/main" id="{002219A6-31EB-A69E-B3A1-23615765FCB4}"/>
              </a:ext>
            </a:extLst>
          </p:cNvPr>
          <p:cNvSpPr>
            <a:spLocks noChangeArrowheads="1"/>
          </p:cNvSpPr>
          <p:nvPr/>
        </p:nvSpPr>
        <p:spPr bwMode="auto">
          <a:xfrm>
            <a:off x="7722035" y="531902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40" name="矢印: 右 39">
            <a:extLst>
              <a:ext uri="{FF2B5EF4-FFF2-40B4-BE49-F238E27FC236}">
                <a16:creationId xmlns:a16="http://schemas.microsoft.com/office/drawing/2014/main" id="{91D31643-5B7F-0F88-5481-E250F7F0A8BC}"/>
              </a:ext>
            </a:extLst>
          </p:cNvPr>
          <p:cNvSpPr/>
          <p:nvPr/>
        </p:nvSpPr>
        <p:spPr bwMode="auto">
          <a:xfrm rot="5400000">
            <a:off x="6552022" y="4149008"/>
            <a:ext cx="450005" cy="450005"/>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1" name="Rectangle 93">
            <a:extLst>
              <a:ext uri="{FF2B5EF4-FFF2-40B4-BE49-F238E27FC236}">
                <a16:creationId xmlns:a16="http://schemas.microsoft.com/office/drawing/2014/main" id="{B47E1328-8697-E000-BEBA-10D10B658E51}"/>
              </a:ext>
            </a:extLst>
          </p:cNvPr>
          <p:cNvSpPr>
            <a:spLocks noChangeArrowheads="1"/>
          </p:cNvSpPr>
          <p:nvPr/>
        </p:nvSpPr>
        <p:spPr bwMode="auto">
          <a:xfrm>
            <a:off x="7092028" y="4239009"/>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直前に </a:t>
            </a:r>
            <a:r>
              <a:rPr lang="en-US" altLang="ja-JP" dirty="0"/>
              <a:t>d </a:t>
            </a:r>
            <a:r>
              <a:rPr lang="ja-JP" altLang="en-US" dirty="0"/>
              <a:t>に入って</a:t>
            </a:r>
            <a:br>
              <a:rPr lang="en-US" altLang="ja-JP" dirty="0"/>
            </a:br>
            <a:r>
              <a:rPr lang="ja-JP" altLang="en-US" dirty="0"/>
              <a:t>値でループ構成</a:t>
            </a:r>
            <a:endParaRPr lang="en-US" altLang="ja-JP" dirty="0"/>
          </a:p>
        </p:txBody>
      </p:sp>
      <p:sp>
        <p:nvSpPr>
          <p:cNvPr id="42" name="Rectangle 93">
            <a:extLst>
              <a:ext uri="{FF2B5EF4-FFF2-40B4-BE49-F238E27FC236}">
                <a16:creationId xmlns:a16="http://schemas.microsoft.com/office/drawing/2014/main" id="{432CA4B2-2786-2CD1-D469-F55B62B7D442}"/>
              </a:ext>
            </a:extLst>
          </p:cNvPr>
          <p:cNvSpPr>
            <a:spLocks noChangeArrowheads="1"/>
          </p:cNvSpPr>
          <p:nvPr/>
        </p:nvSpPr>
        <p:spPr bwMode="auto">
          <a:xfrm>
            <a:off x="7092028" y="6039029"/>
            <a:ext cx="1081087" cy="360362"/>
          </a:xfrm>
          <a:prstGeom prst="rect">
            <a:avLst/>
          </a:prstGeom>
          <a:noFill/>
          <a:ln w="12700" algn="ctr">
            <a:noFill/>
            <a:miter lim="800000"/>
            <a:headEnd/>
            <a:tailEnd/>
          </a:ln>
          <a:effectLst/>
        </p:spPr>
        <p:txBody>
          <a:bodyPr wrap="none" lIns="90000" tIns="46800" rIns="90000" bIns="46800" anchor="ctr"/>
          <a:lstStyle/>
          <a:p>
            <a:r>
              <a:rPr lang="en-US" altLang="ja-JP" dirty="0"/>
              <a:t>d </a:t>
            </a:r>
            <a:r>
              <a:rPr lang="ja-JP" altLang="en-US" dirty="0"/>
              <a:t>の値が変わって</a:t>
            </a:r>
            <a:br>
              <a:rPr lang="en-US" altLang="ja-JP" dirty="0"/>
            </a:br>
            <a:r>
              <a:rPr lang="ja-JP" altLang="en-US" dirty="0"/>
              <a:t>も </a:t>
            </a:r>
            <a:r>
              <a:rPr lang="en-US" altLang="ja-JP" dirty="0"/>
              <a:t>q </a:t>
            </a:r>
            <a:r>
              <a:rPr lang="ja-JP" altLang="en-US" dirty="0"/>
              <a:t>の出力は </a:t>
            </a:r>
            <a:r>
              <a:rPr lang="en-US" altLang="ja-JP" dirty="0"/>
              <a:t>0 </a:t>
            </a:r>
            <a:r>
              <a:rPr lang="ja-JP" altLang="en-US" dirty="0"/>
              <a:t>の</a:t>
            </a:r>
            <a:br>
              <a:rPr lang="en-US" altLang="ja-JP" dirty="0"/>
            </a:br>
            <a:r>
              <a:rPr lang="ja-JP" altLang="en-US" dirty="0"/>
              <a:t>まま</a:t>
            </a:r>
            <a:endParaRPr lang="en-US" altLang="ja-JP" dirty="0"/>
          </a:p>
        </p:txBody>
      </p:sp>
    </p:spTree>
    <p:extLst>
      <p:ext uri="{BB962C8B-B14F-4D97-AF65-F5344CB8AC3E}">
        <p14:creationId xmlns:p14="http://schemas.microsoft.com/office/powerpoint/2010/main" val="4026768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の回路</a:t>
            </a:r>
            <a:endParaRPr lang="en-US" altLang="ja-JP" dirty="0"/>
          </a:p>
        </p:txBody>
      </p:sp>
      <p:grpSp>
        <p:nvGrpSpPr>
          <p:cNvPr id="3" name="グループ化 2"/>
          <p:cNvGrpSpPr/>
          <p:nvPr/>
        </p:nvGrpSpPr>
        <p:grpSpPr>
          <a:xfrm>
            <a:off x="1871970" y="5195477"/>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3215455"/>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5105476"/>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5285478"/>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835473"/>
            <a:ext cx="539750" cy="1439734"/>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745471"/>
            <a:ext cx="539750" cy="1439735"/>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59</a:t>
            </a:fld>
            <a:endParaRPr lang="ja-JP" altLang="en-US"/>
          </a:p>
        </p:txBody>
      </p:sp>
      <p:sp>
        <p:nvSpPr>
          <p:cNvPr id="75" name="Rectangle 5"/>
          <p:cNvSpPr txBox="1">
            <a:spLocks noChangeArrowheads="1"/>
          </p:cNvSpPr>
          <p:nvPr/>
        </p:nvSpPr>
        <p:spPr>
          <a:xfrm>
            <a:off x="611956" y="1808982"/>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sz="1600" kern="0" dirty="0"/>
              <a:t>構造：</a:t>
            </a:r>
            <a:r>
              <a:rPr lang="en-US" altLang="ja-JP" sz="1600" kern="0" dirty="0"/>
              <a:t>D </a:t>
            </a:r>
            <a:r>
              <a:rPr lang="ja-JP" altLang="en-US" sz="1600" kern="0" dirty="0"/>
              <a:t>ラッチを</a:t>
            </a:r>
            <a:r>
              <a:rPr lang="en-US" altLang="ja-JP" sz="1600" kern="0" dirty="0"/>
              <a:t>2</a:t>
            </a:r>
            <a:r>
              <a:rPr lang="ja-JP" altLang="en-US" sz="1600" kern="0" dirty="0"/>
              <a:t>つ繋げたもの</a:t>
            </a:r>
            <a:endParaRPr lang="en-US" altLang="ja-JP" sz="1600" kern="0" dirty="0"/>
          </a:p>
          <a:p>
            <a:pPr lvl="1"/>
            <a:r>
              <a:rPr lang="en-US" altLang="ja-JP" sz="1600" kern="0" dirty="0"/>
              <a:t>D </a:t>
            </a:r>
            <a:r>
              <a:rPr lang="ja-JP" altLang="en-US" sz="1600" kern="0" dirty="0"/>
              <a:t>ラッチ１つだと，半周期は </a:t>
            </a:r>
            <a:r>
              <a:rPr lang="en-US" altLang="ja-JP" sz="1600" kern="0" dirty="0"/>
              <a:t>d </a:t>
            </a:r>
            <a:r>
              <a:rPr lang="ja-JP" altLang="en-US" sz="1600" kern="0" dirty="0"/>
              <a:t>に入った値が反転して素通しするので使いにくい</a:t>
            </a:r>
            <a:endParaRPr lang="en-US" altLang="ja-JP" sz="1600" kern="0" dirty="0"/>
          </a:p>
          <a:p>
            <a:pPr lvl="1"/>
            <a:r>
              <a:rPr lang="ja-JP" altLang="en-US" sz="1600" kern="0" dirty="0"/>
              <a:t>２つ直列に繋げて素通しの期間をなくす</a:t>
            </a:r>
            <a:endParaRPr lang="en-US" altLang="ja-JP" sz="1600" kern="0" dirty="0"/>
          </a:p>
          <a:p>
            <a:r>
              <a:rPr lang="ja-JP" altLang="en-US" sz="1600" kern="0" dirty="0"/>
              <a:t>クロックの立ち上がりのたびに，</a:t>
            </a:r>
            <a:r>
              <a:rPr lang="en-US" altLang="ja-JP" sz="1600" i="1" kern="0" dirty="0"/>
              <a:t>d</a:t>
            </a:r>
            <a:r>
              <a:rPr lang="ja-JP" altLang="en-US" sz="1600" kern="0" dirty="0"/>
              <a:t> の値がサンプリングされる</a:t>
            </a:r>
            <a:endParaRPr lang="en-US" altLang="ja-JP" sz="1600" kern="0" dirty="0"/>
          </a:p>
          <a:p>
            <a:pPr lvl="1"/>
            <a:r>
              <a:rPr lang="ja-JP" altLang="en-US" sz="1600" kern="0" dirty="0"/>
              <a:t>その値が次のサイクルの間 </a:t>
            </a:r>
            <a:r>
              <a:rPr lang="en-US" altLang="ja-JP" sz="1600" i="1" kern="0" dirty="0"/>
              <a:t>q</a:t>
            </a:r>
            <a:r>
              <a:rPr lang="ja-JP" altLang="en-US" sz="1600" kern="0" dirty="0"/>
              <a:t> から出力される</a:t>
            </a:r>
            <a:endParaRPr lang="en-US" altLang="ja-JP" sz="1600" kern="0" dirty="0"/>
          </a:p>
        </p:txBody>
      </p:sp>
      <p:sp>
        <p:nvSpPr>
          <p:cNvPr id="77" name="Rectangle 93"/>
          <p:cNvSpPr>
            <a:spLocks noChangeArrowheads="1"/>
          </p:cNvSpPr>
          <p:nvPr/>
        </p:nvSpPr>
        <p:spPr bwMode="auto">
          <a:xfrm>
            <a:off x="7362031" y="429546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6275489"/>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63476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① クロック信号が </a:t>
            </a:r>
            <a:r>
              <a:rPr lang="en-US" altLang="ja-JP" dirty="0"/>
              <a:t>Low </a:t>
            </a:r>
            <a:r>
              <a:rPr lang="ja-JP" altLang="en-US" dirty="0"/>
              <a:t>にあるとき</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322129" y="3338281"/>
            <a:ext cx="449493" cy="9107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842156" y="3068279"/>
            <a:ext cx="88464" cy="36108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60</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の入力の変化に応じて，インバータの状態が随時切り替わる</a:t>
            </a:r>
            <a:endParaRPr lang="en-US" altLang="ja-JP" kern="0" dirty="0"/>
          </a:p>
          <a:p>
            <a:pPr lvl="1"/>
            <a:r>
              <a:rPr lang="ja-JP" altLang="en-US" kern="0" dirty="0"/>
              <a:t>右側のループとは遮断されている</a:t>
            </a:r>
            <a:endParaRPr lang="en-US" altLang="ja-JP" kern="0" dirty="0"/>
          </a:p>
          <a:p>
            <a:r>
              <a:rPr lang="ja-JP" altLang="en-US" kern="0" dirty="0"/>
              <a:t>右側のループ：</a:t>
            </a:r>
            <a:endParaRPr lang="en-US" altLang="ja-JP" kern="0" dirty="0"/>
          </a:p>
          <a:p>
            <a:pPr lvl="1"/>
            <a:r>
              <a:rPr lang="ja-JP" altLang="en-US" kern="0" dirty="0"/>
              <a:t>ループのインバータの状態（</a:t>
            </a:r>
            <a:r>
              <a:rPr lang="en-US" altLang="ja-JP" kern="0" dirty="0"/>
              <a:t>=</a:t>
            </a:r>
            <a:r>
              <a:rPr lang="ja-JP" altLang="en-US" kern="0" dirty="0"/>
              <a:t>記憶）が </a:t>
            </a:r>
            <a:r>
              <a:rPr lang="en-US" altLang="ja-JP" i="1" kern="0" dirty="0"/>
              <a:t>q</a:t>
            </a:r>
            <a:r>
              <a:rPr lang="en-US" altLang="ja-JP" kern="0" dirty="0"/>
              <a:t> </a:t>
            </a:r>
            <a:r>
              <a:rPr lang="ja-JP" altLang="en-US" kern="0" dirty="0"/>
              <a:t>に出力され続ける</a:t>
            </a:r>
            <a:endParaRPr lang="en-US" altLang="ja-JP" kern="0" dirty="0"/>
          </a:p>
        </p:txBody>
      </p:sp>
      <p:cxnSp>
        <p:nvCxnSpPr>
          <p:cNvPr id="92" name="直線コネクタ 91"/>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3" name="直線コネクタ 92"/>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5" name="直線コネクタ 94"/>
          <p:cNvCxnSpPr/>
          <p:nvPr/>
        </p:nvCxnSpPr>
        <p:spPr bwMode="auto">
          <a:xfrm flipH="1">
            <a:off x="2321975" y="1988984"/>
            <a:ext cx="1170013" cy="0"/>
          </a:xfrm>
          <a:prstGeom prst="line">
            <a:avLst/>
          </a:prstGeom>
          <a:ln w="47625"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6" name="直線コネクタ 95"/>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8" name="直線コネクタ 97"/>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99" name="直線コネクタ 98"/>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0" name="直線コネクタ 99"/>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1" name="直線コネクタ 100"/>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2" name="直線コネクタ 101"/>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3" name="直線コネクタ 102"/>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4" name="直線コネクタ 103"/>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2" name="円/楕円 1"/>
          <p:cNvSpPr/>
          <p:nvPr/>
        </p:nvSpPr>
        <p:spPr bwMode="auto">
          <a:xfrm>
            <a:off x="268197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1"/>
                </a:solidFill>
                <a:latin typeface="+mn-ea"/>
              </a:rPr>
              <a:t>１</a:t>
            </a:r>
          </a:p>
        </p:txBody>
      </p:sp>
      <p:sp>
        <p:nvSpPr>
          <p:cNvPr id="106" name="円/楕円 105"/>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107" name="円/楕円 106"/>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108" name="円/楕円 107"/>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4081497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② クロック信号の立ち上がり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752002" y="3068995"/>
            <a:ext cx="178618" cy="3603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61</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と遮断され，ループが形成される</a:t>
            </a:r>
            <a:endParaRPr lang="en-US" altLang="ja-JP" kern="0" dirty="0"/>
          </a:p>
          <a:p>
            <a:pPr lvl="1"/>
            <a:r>
              <a:rPr lang="ja-JP" altLang="en-US" kern="0" dirty="0"/>
              <a:t>直前まで </a:t>
            </a:r>
            <a:r>
              <a:rPr lang="en-US" altLang="ja-JP" i="1" kern="0" dirty="0"/>
              <a:t>d</a:t>
            </a:r>
            <a:r>
              <a:rPr lang="en-US" altLang="ja-JP" kern="0" dirty="0"/>
              <a:t> </a:t>
            </a:r>
            <a:r>
              <a:rPr lang="ja-JP" altLang="en-US" kern="0" dirty="0"/>
              <a:t>に入力されていた信号が記憶される</a:t>
            </a:r>
            <a:endParaRPr lang="en-US" altLang="ja-JP" kern="0" dirty="0"/>
          </a:p>
          <a:p>
            <a:r>
              <a:rPr lang="ja-JP" altLang="en-US" kern="0" dirty="0"/>
              <a:t>右側のループ：</a:t>
            </a:r>
            <a:endParaRPr lang="en-US" altLang="ja-JP" kern="0" dirty="0"/>
          </a:p>
          <a:p>
            <a:pPr lvl="1"/>
            <a:r>
              <a:rPr lang="ja-JP" altLang="en-US" kern="0" dirty="0"/>
              <a:t>左側のループと繋がり，ループが解除される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38100" cap="rnd">
            <a:solidFill>
              <a:schemeClr val="accent5"/>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
        <p:nvSpPr>
          <p:cNvPr id="3" name="円弧 2"/>
          <p:cNvSpPr/>
          <p:nvPr/>
        </p:nvSpPr>
        <p:spPr bwMode="auto">
          <a:xfrm>
            <a:off x="2411976"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4482002" y="3158999"/>
            <a:ext cx="540006" cy="360003"/>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133823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③ クロック信号が </a:t>
            </a:r>
            <a:r>
              <a:rPr lang="en-US" altLang="ja-JP" dirty="0"/>
              <a:t>High</a:t>
            </a:r>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81979" y="3068996"/>
            <a:ext cx="89642" cy="360362"/>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81999" y="3338998"/>
            <a:ext cx="448621" cy="9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62</a:t>
            </a:fld>
            <a:endParaRPr lang="ja-JP" altLang="en-US"/>
          </a:p>
        </p:txBody>
      </p:sp>
      <mc:AlternateContent xmlns:mc="http://schemas.openxmlformats.org/markup-compatibility/2006" xmlns:a14="http://schemas.microsoft.com/office/drawing/2010/main">
        <mc:Choice Requires="a14">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クロックが立ち上がる直前の </a:t>
                </a:r>
                <a14:m>
                  <m:oMath xmlns:m="http://schemas.openxmlformats.org/officeDocument/2006/math">
                    <m:r>
                      <a:rPr lang="en-US" altLang="ja-JP" i="1" kern="0" dirty="0" smtClean="0">
                        <a:latin typeface="Cambria Math" panose="02040503050406030204" pitchFamily="18" charset="0"/>
                      </a:rPr>
                      <m:t>𝑑</m:t>
                    </m:r>
                    <m:r>
                      <a:rPr lang="en-US" altLang="ja-JP" b="0" i="0" kern="0" dirty="0" smtClean="0">
                        <a:latin typeface="Cambria Math" panose="02040503050406030204" pitchFamily="18" charset="0"/>
                      </a:rPr>
                      <m:t> </m:t>
                    </m:r>
                  </m:oMath>
                </a14:m>
                <a:r>
                  <a:rPr lang="ja-JP" altLang="en-US" kern="0" dirty="0"/>
                  <a:t>の内容を出し続ける</a:t>
                </a:r>
                <a:endParaRPr lang="en-US" altLang="ja-JP" kern="0" dirty="0"/>
              </a:p>
              <a:p>
                <a:r>
                  <a:rPr lang="ja-JP" altLang="en-US" kern="0" dirty="0"/>
                  <a:t>右側のループ：</a:t>
                </a:r>
                <a:endParaRPr lang="en-US" altLang="ja-JP" kern="0" dirty="0"/>
              </a:p>
              <a:p>
                <a:pPr lvl="1"/>
                <a:r>
                  <a:rPr lang="ja-JP" altLang="en-US" kern="0" dirty="0"/>
                  <a:t>左側のループの出力を反転して </a:t>
                </a:r>
                <a14:m>
                  <m:oMath xmlns:m="http://schemas.openxmlformats.org/officeDocument/2006/math">
                    <m:r>
                      <a:rPr lang="en-US" altLang="ja-JP" i="1" kern="0" dirty="0" smtClean="0">
                        <a:latin typeface="Cambria Math" panose="02040503050406030204" pitchFamily="18" charset="0"/>
                      </a:rPr>
                      <m:t>𝑞</m:t>
                    </m:r>
                  </m:oMath>
                </a14:m>
                <a:r>
                  <a:rPr lang="en-US" altLang="ja-JP" kern="0" dirty="0"/>
                  <a:t> </a:t>
                </a:r>
                <a:r>
                  <a:rPr lang="ja-JP" altLang="en-US" kern="0" dirty="0"/>
                  <a:t>に出力</a:t>
                </a:r>
                <a:endParaRPr lang="en-US" altLang="ja-JP" kern="0" dirty="0"/>
              </a:p>
            </p:txBody>
          </p:sp>
        </mc:Choice>
        <mc:Fallback xmlns="">
          <p:sp>
            <p:nvSpPr>
              <p:cNvPr id="75" name="Rectangle 5"/>
              <p:cNvSpPr txBox="1">
                <a:spLocks noRot="1" noChangeAspect="1" noMove="1" noResize="1" noEditPoints="1" noAdjustHandles="1" noChangeArrowheads="1" noChangeShapeType="1" noTextEdit="1"/>
              </p:cNvSpPr>
              <p:nvPr/>
            </p:nvSpPr>
            <p:spPr>
              <a:xfrm>
                <a:off x="862781" y="4149008"/>
                <a:ext cx="8281219" cy="2070860"/>
              </a:xfrm>
              <a:prstGeom prst="rect">
                <a:avLst/>
              </a:prstGeom>
              <a:blipFill rotWithShape="0">
                <a:blip r:embed="rId4"/>
                <a:stretch>
                  <a:fillRect l="-663" t="-885" b="-3835"/>
                </a:stretch>
              </a:blipFill>
            </p:spPr>
            <p:txBody>
              <a:bodyPr/>
              <a:lstStyle/>
              <a:p>
                <a:r>
                  <a:rPr lang="ja-JP" altLang="en-US">
                    <a:noFill/>
                  </a:rPr>
                  <a:t> </a:t>
                </a:r>
              </a:p>
            </p:txBody>
          </p:sp>
        </mc:Fallback>
      </mc:AlternateContent>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38100" cap="rnd">
            <a:solidFill>
              <a:schemeClr val="accent5"/>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2657056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④ クロック信号の立ち下がり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571999" y="3248997"/>
            <a:ext cx="358620" cy="18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63</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ループが解除される</a:t>
            </a:r>
            <a:endParaRPr lang="en-US" altLang="ja-JP" kern="0" dirty="0"/>
          </a:p>
          <a:p>
            <a:r>
              <a:rPr lang="ja-JP" altLang="en-US" kern="0" dirty="0"/>
              <a:t>右側のループ：</a:t>
            </a:r>
            <a:endParaRPr lang="en-US" altLang="ja-JP" kern="0" dirty="0"/>
          </a:p>
          <a:p>
            <a:pPr lvl="1"/>
            <a:r>
              <a:rPr lang="ja-JP" altLang="en-US" kern="0" dirty="0"/>
              <a:t>左側のループと遮断され，ループが形成される</a:t>
            </a:r>
            <a:endParaRPr lang="en-US" altLang="ja-JP" kern="0" dirty="0"/>
          </a:p>
          <a:p>
            <a:pPr lvl="1"/>
            <a:r>
              <a:rPr lang="ja-JP" altLang="en-US" kern="0" dirty="0"/>
              <a:t>それまで左側から入力された内容を出し続ける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38100" cap="rnd">
            <a:solidFill>
              <a:schemeClr val="accent5"/>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４</a:t>
            </a:r>
          </a:p>
        </p:txBody>
      </p:sp>
      <p:sp>
        <p:nvSpPr>
          <p:cNvPr id="3" name="円弧 2"/>
          <p:cNvSpPr/>
          <p:nvPr/>
        </p:nvSpPr>
        <p:spPr bwMode="auto">
          <a:xfrm>
            <a:off x="4572000"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2501978" y="2978995"/>
            <a:ext cx="450005" cy="450006"/>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2724786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D-FF </a:t>
            </a:r>
            <a:r>
              <a:rPr kumimoji="1" lang="ja-JP" altLang="en-US" dirty="0"/>
              <a:t>の遅延</a:t>
            </a:r>
          </a:p>
        </p:txBody>
      </p:sp>
      <p:sp>
        <p:nvSpPr>
          <p:cNvPr id="4" name="テキスト プレースホルダー 3"/>
          <p:cNvSpPr>
            <a:spLocks noGrp="1"/>
          </p:cNvSpPr>
          <p:nvPr>
            <p:ph type="body" sz="quarter" idx="10"/>
          </p:nvPr>
        </p:nvSpPr>
        <p:spPr/>
        <p:txBody>
          <a:bodyPr/>
          <a:lstStyle/>
          <a:p>
            <a:r>
              <a:rPr kumimoji="1" lang="en-US" altLang="ja-JP" dirty="0"/>
              <a:t>D-FF </a:t>
            </a:r>
            <a:r>
              <a:rPr kumimoji="1" lang="ja-JP" altLang="en-US" dirty="0"/>
              <a:t>の遅延：これまでの４フェーズの動作の遅延</a:t>
            </a:r>
            <a:endParaRPr kumimoji="1" lang="en-US" altLang="ja-JP" dirty="0"/>
          </a:p>
          <a:p>
            <a:pPr lvl="1"/>
            <a:r>
              <a:rPr kumimoji="1" lang="ja-JP" altLang="en-US" dirty="0"/>
              <a:t>スイッチが切り替わるまでの遅延</a:t>
            </a:r>
            <a:endParaRPr kumimoji="1" lang="en-US" altLang="ja-JP" dirty="0"/>
          </a:p>
          <a:p>
            <a:pPr lvl="1"/>
            <a:r>
              <a:rPr kumimoji="1" lang="ja-JP" altLang="en-US" dirty="0"/>
              <a:t>スイッチが切り替わった後，</a:t>
            </a:r>
            <a:br>
              <a:rPr kumimoji="1" lang="en-US" altLang="ja-JP" dirty="0"/>
            </a:br>
            <a:r>
              <a:rPr kumimoji="1" lang="ja-JP" altLang="en-US" dirty="0"/>
              <a:t>インバータの入力に応じて出力が変化するまでの遅延</a:t>
            </a:r>
            <a:endParaRPr kumimoji="1" lang="en-US" altLang="ja-JP" dirty="0"/>
          </a:p>
          <a:p>
            <a:r>
              <a:rPr kumimoji="1" lang="ja-JP" altLang="en-US" dirty="0"/>
              <a:t>クロック周波数を上げすぎると，これらの限界にぶつかる</a:t>
            </a:r>
            <a:endParaRPr kumimoji="1" lang="en-US" altLang="ja-JP" dirty="0"/>
          </a:p>
          <a:p>
            <a:pPr lvl="1"/>
            <a:r>
              <a:rPr kumimoji="1" lang="ja-JP" altLang="en-US" dirty="0"/>
              <a:t>１ステージ内の組み合わせ回路の遅延：</a:t>
            </a:r>
            <a:br>
              <a:rPr kumimoji="1" lang="en-US" altLang="ja-JP" dirty="0"/>
            </a:br>
            <a:r>
              <a:rPr kumimoji="1" lang="ja-JP" altLang="en-US" dirty="0"/>
              <a:t>インバータ換算で通常１０から２０段分ぐらい</a:t>
            </a:r>
            <a:endParaRPr kumimoji="1" lang="en-US" altLang="ja-JP" dirty="0"/>
          </a:p>
          <a:p>
            <a:pPr lvl="1"/>
            <a:r>
              <a:rPr kumimoji="1" lang="ja-JP" altLang="en-US" dirty="0"/>
              <a:t>なので，</a:t>
            </a:r>
            <a:r>
              <a:rPr kumimoji="1" lang="en-US" altLang="ja-JP" dirty="0"/>
              <a:t>D-FF </a:t>
            </a:r>
            <a:r>
              <a:rPr kumimoji="1" lang="ja-JP" altLang="en-US" dirty="0"/>
              <a:t>自体の遅延は意外とバカにならない</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64</a:t>
            </a:fld>
            <a:endParaRPr kumimoji="1" lang="ja-JP" altLang="en-US" dirty="0"/>
          </a:p>
        </p:txBody>
      </p:sp>
    </p:spTree>
    <p:extLst>
      <p:ext uri="{BB962C8B-B14F-4D97-AF65-F5344CB8AC3E}">
        <p14:creationId xmlns:p14="http://schemas.microsoft.com/office/powerpoint/2010/main" val="41095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理由２：消費電力と熱</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クロック周波数を上げる</a:t>
            </a:r>
            <a:endParaRPr kumimoji="1" lang="en-US" altLang="ja-JP" dirty="0"/>
          </a:p>
          <a:p>
            <a:pPr lvl="1"/>
            <a:r>
              <a:rPr kumimoji="1" lang="ja-JP" altLang="en-US" dirty="0"/>
              <a:t>→ 単位時間あたりの回路全体の充放電の回数が増える</a:t>
            </a:r>
            <a:endParaRPr kumimoji="1" lang="en-US" altLang="ja-JP" dirty="0"/>
          </a:p>
          <a:p>
            <a:pPr lvl="1"/>
            <a:r>
              <a:rPr kumimoji="1" lang="ja-JP" altLang="en-US" dirty="0"/>
              <a:t>→ 消費電力と，それによって発生する熱がそれだけ増える</a:t>
            </a:r>
            <a:endParaRPr kumimoji="1" lang="en-US" altLang="ja-JP" dirty="0"/>
          </a:p>
          <a:p>
            <a:pPr marL="457200" indent="-457200">
              <a:buFont typeface="+mj-lt"/>
              <a:buAutoNum type="arabicPeriod"/>
            </a:pPr>
            <a:r>
              <a:rPr kumimoji="1" lang="ja-JP" altLang="en-US" dirty="0"/>
              <a:t>電力供給の限界</a:t>
            </a:r>
            <a:endParaRPr lang="en-US" altLang="ja-JP" dirty="0"/>
          </a:p>
          <a:p>
            <a:pPr lvl="1"/>
            <a:r>
              <a:rPr kumimoji="1" lang="en-US" altLang="ja-JP" dirty="0"/>
              <a:t>CPU </a:t>
            </a:r>
            <a:r>
              <a:rPr kumimoji="1" lang="ja-JP" altLang="en-US" dirty="0"/>
              <a:t>のチップの端子から流し込める電流の限界</a:t>
            </a:r>
            <a:endParaRPr kumimoji="1" lang="en-US" altLang="ja-JP" dirty="0"/>
          </a:p>
          <a:p>
            <a:pPr lvl="1"/>
            <a:r>
              <a:rPr lang="ja-JP" altLang="en-US" i="1" dirty="0"/>
              <a:t>オームの法則：</a:t>
            </a:r>
            <a:r>
              <a:rPr lang="en-US" altLang="ja-JP" i="1" dirty="0"/>
              <a:t>V=IR</a:t>
            </a:r>
          </a:p>
          <a:p>
            <a:pPr lvl="2"/>
            <a:r>
              <a:rPr kumimoji="1" lang="ja-JP" altLang="en-US" i="1" dirty="0"/>
              <a:t>端子のピンの数で </a:t>
            </a:r>
            <a:r>
              <a:rPr kumimoji="1" lang="en-US" altLang="ja-JP" i="1" dirty="0"/>
              <a:t>R </a:t>
            </a:r>
            <a:r>
              <a:rPr kumimoji="1" lang="ja-JP" altLang="en-US" i="1" dirty="0"/>
              <a:t>が決まる</a:t>
            </a:r>
            <a:endParaRPr kumimoji="1" lang="en-US" altLang="ja-JP" i="1" dirty="0"/>
          </a:p>
          <a:p>
            <a:pPr marL="457200" indent="-457200">
              <a:buFont typeface="+mj-lt"/>
              <a:buAutoNum type="arabicPeriod"/>
            </a:pPr>
            <a:r>
              <a:rPr kumimoji="1" lang="ja-JP" altLang="en-US" dirty="0"/>
              <a:t>放熱の限界</a:t>
            </a:r>
            <a:endParaRPr kumimoji="1" lang="en-US" altLang="ja-JP" dirty="0"/>
          </a:p>
          <a:p>
            <a:pPr lvl="1"/>
            <a:r>
              <a:rPr kumimoji="1" lang="ja-JP" altLang="en-US" dirty="0"/>
              <a:t>温度の上昇に，放熱が追いつかない</a:t>
            </a:r>
            <a:endParaRPr kumimoji="1" lang="en-US" altLang="ja-JP" dirty="0"/>
          </a:p>
        </p:txBody>
      </p:sp>
    </p:spTree>
    <p:extLst>
      <p:ext uri="{BB962C8B-B14F-4D97-AF65-F5344CB8AC3E}">
        <p14:creationId xmlns:p14="http://schemas.microsoft.com/office/powerpoint/2010/main" val="38578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11698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5</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1800020"/>
          </a:xfrm>
        </p:spPr>
        <p:txBody>
          <a:bodyPr/>
          <a:lstStyle/>
          <a:p>
            <a:r>
              <a:rPr kumimoji="1" lang="ja-JP" altLang="en-US" dirty="0"/>
              <a:t>第４回の講義資料を参考に，</a:t>
            </a:r>
            <a:r>
              <a:rPr kumimoji="1" lang="en-US" altLang="ja-JP" dirty="0"/>
              <a:t>P</a:t>
            </a:r>
            <a:r>
              <a:rPr kumimoji="1" lang="ja-JP" altLang="en-US" dirty="0"/>
              <a:t>型</a:t>
            </a:r>
            <a:r>
              <a:rPr kumimoji="1" lang="en-US" altLang="ja-JP" dirty="0"/>
              <a:t>/N</a:t>
            </a:r>
            <a:r>
              <a:rPr kumimoji="1" lang="ja-JP" altLang="en-US" dirty="0"/>
              <a:t>型リレーを使って以下を構成せよ</a:t>
            </a:r>
            <a:endParaRPr kumimoji="1" lang="en-US" altLang="ja-JP" dirty="0"/>
          </a:p>
          <a:p>
            <a:pPr lvl="1"/>
            <a:r>
              <a:rPr kumimoji="1" lang="en-US" altLang="ja-JP" dirty="0"/>
              <a:t>2</a:t>
            </a:r>
            <a:r>
              <a:rPr kumimoji="1" lang="ja-JP" altLang="en-US" dirty="0"/>
              <a:t>入力 </a:t>
            </a:r>
            <a:r>
              <a:rPr kumimoji="1" lang="en-US" altLang="ja-JP" dirty="0"/>
              <a:t>OR </a:t>
            </a:r>
            <a:r>
              <a:rPr kumimoji="1" lang="ja-JP" altLang="en-US" dirty="0"/>
              <a:t>ゲート</a:t>
            </a:r>
            <a:endParaRPr kumimoji="1" lang="en-US" altLang="ja-JP" dirty="0"/>
          </a:p>
          <a:p>
            <a:pPr lvl="1"/>
            <a:r>
              <a:rPr kumimoji="1" lang="en-US" altLang="ja-JP" dirty="0"/>
              <a:t>3</a:t>
            </a:r>
            <a:r>
              <a:rPr kumimoji="1" lang="ja-JP" altLang="en-US" dirty="0"/>
              <a:t>入力 </a:t>
            </a:r>
            <a:r>
              <a:rPr kumimoji="1" lang="en-US" altLang="ja-JP" dirty="0"/>
              <a:t>NOR </a:t>
            </a:r>
            <a:r>
              <a:rPr kumimoji="1" lang="ja-JP" altLang="en-US" dirty="0"/>
              <a:t>ゲート</a:t>
            </a:r>
            <a:endParaRPr kumimoji="1" lang="en-US" dirty="0"/>
          </a:p>
        </p:txBody>
      </p:sp>
      <p:graphicFrame>
        <p:nvGraphicFramePr>
          <p:cNvPr id="5" name="Group 383">
            <a:extLst>
              <a:ext uri="{FF2B5EF4-FFF2-40B4-BE49-F238E27FC236}">
                <a16:creationId xmlns:a16="http://schemas.microsoft.com/office/drawing/2014/main" id="{C6EE2DA2-0FA7-FF62-3614-1F67927AD834}"/>
              </a:ext>
            </a:extLst>
          </p:cNvPr>
          <p:cNvGraphicFramePr>
            <a:graphicFrameLocks/>
          </p:cNvGraphicFramePr>
          <p:nvPr>
            <p:extLst>
              <p:ext uri="{D42A27DB-BD31-4B8C-83A1-F6EECF244321}">
                <p14:modId xmlns:p14="http://schemas.microsoft.com/office/powerpoint/2010/main" val="4184375280"/>
              </p:ext>
            </p:extLst>
          </p:nvPr>
        </p:nvGraphicFramePr>
        <p:xfrm>
          <a:off x="1691968" y="4149008"/>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83">
            <a:extLst>
              <a:ext uri="{FF2B5EF4-FFF2-40B4-BE49-F238E27FC236}">
                <a16:creationId xmlns:a16="http://schemas.microsoft.com/office/drawing/2014/main" id="{21747D23-985E-B08A-6B51-C5177AD71F02}"/>
              </a:ext>
            </a:extLst>
          </p:cNvPr>
          <p:cNvGraphicFramePr>
            <a:graphicFrameLocks/>
          </p:cNvGraphicFramePr>
          <p:nvPr>
            <p:extLst>
              <p:ext uri="{D42A27DB-BD31-4B8C-83A1-F6EECF244321}">
                <p14:modId xmlns:p14="http://schemas.microsoft.com/office/powerpoint/2010/main" val="625095869"/>
              </p:ext>
            </p:extLst>
          </p:nvPr>
        </p:nvGraphicFramePr>
        <p:xfrm>
          <a:off x="5292008" y="2438989"/>
          <a:ext cx="1800020" cy="3827340"/>
        </p:xfrm>
        <a:graphic>
          <a:graphicData uri="http://schemas.openxmlformats.org/drawingml/2006/table">
            <a:tbl>
              <a:tblPr/>
              <a:tblGrid>
                <a:gridCol w="449633">
                  <a:extLst>
                    <a:ext uri="{9D8B030D-6E8A-4147-A177-3AD203B41FA5}">
                      <a16:colId xmlns:a16="http://schemas.microsoft.com/office/drawing/2014/main" val="20000"/>
                    </a:ext>
                  </a:extLst>
                </a:gridCol>
                <a:gridCol w="449633">
                  <a:extLst>
                    <a:ext uri="{9D8B030D-6E8A-4147-A177-3AD203B41FA5}">
                      <a16:colId xmlns:a16="http://schemas.microsoft.com/office/drawing/2014/main" val="3764275717"/>
                    </a:ext>
                  </a:extLst>
                </a:gridCol>
                <a:gridCol w="451121">
                  <a:extLst>
                    <a:ext uri="{9D8B030D-6E8A-4147-A177-3AD203B41FA5}">
                      <a16:colId xmlns:a16="http://schemas.microsoft.com/office/drawing/2014/main" val="20001"/>
                    </a:ext>
                  </a:extLst>
                </a:gridCol>
                <a:gridCol w="449633">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c</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394704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6861046"/>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5953619"/>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3049196"/>
                  </a:ext>
                </a:extLst>
              </a:tr>
            </a:tbl>
          </a:graphicData>
        </a:graphic>
      </p:graphicFrame>
      <p:sp>
        <p:nvSpPr>
          <p:cNvPr id="7" name="Rectangle 93">
            <a:extLst>
              <a:ext uri="{FF2B5EF4-FFF2-40B4-BE49-F238E27FC236}">
                <a16:creationId xmlns:a16="http://schemas.microsoft.com/office/drawing/2014/main" id="{9D4AC7B8-F185-B842-708D-D6D181FC2F91}"/>
              </a:ext>
            </a:extLst>
          </p:cNvPr>
          <p:cNvSpPr>
            <a:spLocks noChangeArrowheads="1"/>
          </p:cNvSpPr>
          <p:nvPr/>
        </p:nvSpPr>
        <p:spPr bwMode="auto">
          <a:xfrm>
            <a:off x="1691968" y="3789004"/>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2</a:t>
            </a:r>
            <a:r>
              <a:rPr lang="ja-JP" altLang="en-US" b="0" i="0" dirty="0">
                <a:latin typeface="+mj-lt"/>
              </a:rPr>
              <a:t>入力 </a:t>
            </a:r>
            <a:r>
              <a:rPr lang="en-US" altLang="ja-JP" b="0" i="0" dirty="0">
                <a:latin typeface="+mj-lt"/>
              </a:rPr>
              <a:t>OR </a:t>
            </a:r>
            <a:r>
              <a:rPr lang="ja-JP" altLang="en-US" b="0" i="0" dirty="0">
                <a:latin typeface="+mj-lt"/>
              </a:rPr>
              <a:t>の真理値表</a:t>
            </a:r>
            <a:endParaRPr lang="en-US" altLang="ja-JP" dirty="0"/>
          </a:p>
        </p:txBody>
      </p:sp>
      <p:sp>
        <p:nvSpPr>
          <p:cNvPr id="8" name="Rectangle 93">
            <a:extLst>
              <a:ext uri="{FF2B5EF4-FFF2-40B4-BE49-F238E27FC236}">
                <a16:creationId xmlns:a16="http://schemas.microsoft.com/office/drawing/2014/main" id="{5CDE7D0B-84AB-7D41-1134-05AA7A12AA11}"/>
              </a:ext>
            </a:extLst>
          </p:cNvPr>
          <p:cNvSpPr>
            <a:spLocks noChangeArrowheads="1"/>
          </p:cNvSpPr>
          <p:nvPr/>
        </p:nvSpPr>
        <p:spPr bwMode="auto">
          <a:xfrm>
            <a:off x="5292008" y="2078985"/>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3</a:t>
            </a:r>
            <a:r>
              <a:rPr lang="ja-JP" altLang="en-US" b="0" i="0" dirty="0">
                <a:latin typeface="+mj-lt"/>
              </a:rPr>
              <a:t>入力 </a:t>
            </a:r>
            <a:r>
              <a:rPr lang="en-US" altLang="ja-JP" b="0" i="0" dirty="0">
                <a:latin typeface="+mj-lt"/>
              </a:rPr>
              <a:t>NOR </a:t>
            </a:r>
            <a:r>
              <a:rPr lang="ja-JP" altLang="en-US" b="0" i="0" dirty="0">
                <a:latin typeface="+mj-lt"/>
              </a:rPr>
              <a:t>の真理値表</a:t>
            </a:r>
            <a:endParaRPr lang="en-US" altLang="ja-JP" dirty="0"/>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ja-JP" altLang="en-US" sz="2400" dirty="0"/>
              <a:t>ヒント：</a:t>
            </a:r>
            <a:br>
              <a:rPr lang="en-US" altLang="ja-JP" sz="2400" dirty="0"/>
            </a:br>
            <a:r>
              <a:rPr lang="ja-JP" altLang="en-US" sz="2400" dirty="0"/>
              <a:t>以下の</a:t>
            </a:r>
            <a:r>
              <a:rPr lang="en-US" sz="2400" dirty="0"/>
              <a:t>NAND </a:t>
            </a:r>
            <a:r>
              <a:rPr lang="ja-JP" altLang="en-US" sz="2400" dirty="0"/>
              <a:t>ゲートの動作を参考にすると良い</a:t>
            </a:r>
            <a:endParaRPr lang="en-US" sz="24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789509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以下を提出：</a:t>
            </a:r>
            <a:endParaRPr kumimoji="1" lang="en-US" altLang="ja-JP" sz="1800" dirty="0"/>
          </a:p>
          <a:p>
            <a:pPr lvl="1">
              <a:buFont typeface="+mj-lt"/>
              <a:buAutoNum type="arabicPeriod"/>
            </a:pPr>
            <a:r>
              <a:rPr kumimoji="1" lang="ja-JP" altLang="en-US" sz="1800" dirty="0"/>
              <a:t>課題５</a:t>
            </a:r>
            <a:endParaRPr kumimoji="1" lang="en-US" altLang="ja-JP" sz="1800" dirty="0"/>
          </a:p>
          <a:p>
            <a:pPr lvl="2"/>
            <a:r>
              <a:rPr kumimoji="1" lang="ja-JP" altLang="en-US" sz="1800" dirty="0"/>
              <a:t>提出は </a:t>
            </a:r>
            <a:r>
              <a:rPr kumimoji="1" lang="en-US" altLang="ja-JP" sz="1800" dirty="0"/>
              <a:t>Moodle </a:t>
            </a:r>
            <a:r>
              <a:rPr kumimoji="1" lang="ja-JP" altLang="en-US" sz="1800" dirty="0"/>
              <a:t>の「課題５」のところからお願いします</a:t>
            </a:r>
            <a:endParaRPr kumimoji="1" lang="en-US" altLang="ja-JP" sz="1800" dirty="0"/>
          </a:p>
          <a:p>
            <a:pPr lvl="2"/>
            <a:r>
              <a:rPr kumimoji="1" lang="ja-JP" altLang="en-US" sz="1800" dirty="0"/>
              <a:t>画像（紙に書いてスマホで写真でもよし）で提出してください</a:t>
            </a:r>
            <a:endParaRPr kumimoji="1" lang="en-US" altLang="ja-JP" sz="1800" dirty="0"/>
          </a:p>
          <a:p>
            <a:pPr lvl="1">
              <a:buFont typeface="+mj-lt"/>
              <a:buAutoNum type="arabicPeriod"/>
            </a:pPr>
            <a:r>
              <a:rPr kumimoji="1" lang="ja-JP" altLang="en-US" sz="1800" dirty="0"/>
              <a:t>感想や質問：　</a:t>
            </a:r>
            <a:endParaRPr kumimoji="1" lang="en-US" altLang="ja-JP" sz="1800" dirty="0"/>
          </a:p>
          <a:p>
            <a:pPr lvl="2"/>
            <a:r>
              <a:rPr kumimoji="1" lang="ja-JP" altLang="en-US" sz="1800" dirty="0"/>
              <a:t>「感想や質問」のところに投稿してください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ja-JP" altLang="en-US" sz="1800" dirty="0"/>
              <a:t>来週の講義開始まで</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5A87A-E1AF-D878-7D0A-C063FF9362F1}"/>
              </a:ext>
            </a:extLst>
          </p:cNvPr>
          <p:cNvSpPr>
            <a:spLocks noGrp="1"/>
          </p:cNvSpPr>
          <p:nvPr>
            <p:ph type="title"/>
          </p:nvPr>
        </p:nvSpPr>
        <p:spPr/>
        <p:txBody>
          <a:bodyPr/>
          <a:lstStyle/>
          <a:p>
            <a:r>
              <a:rPr kumimoji="1" lang="ja-JP" altLang="en-US" dirty="0"/>
              <a:t>来週の講義について</a:t>
            </a:r>
            <a:endParaRPr kumimoji="1" lang="en-US" dirty="0"/>
          </a:p>
        </p:txBody>
      </p:sp>
      <p:sp>
        <p:nvSpPr>
          <p:cNvPr id="3" name="コンテンツ プレースホルダー 2">
            <a:extLst>
              <a:ext uri="{FF2B5EF4-FFF2-40B4-BE49-F238E27FC236}">
                <a16:creationId xmlns:a16="http://schemas.microsoft.com/office/drawing/2014/main" id="{CB87AF58-4733-95C5-D13E-B4B5B566A584}"/>
              </a:ext>
            </a:extLst>
          </p:cNvPr>
          <p:cNvSpPr>
            <a:spLocks noGrp="1"/>
          </p:cNvSpPr>
          <p:nvPr>
            <p:ph sz="quarter" idx="10"/>
          </p:nvPr>
        </p:nvSpPr>
        <p:spPr/>
        <p:txBody>
          <a:bodyPr/>
          <a:lstStyle/>
          <a:p>
            <a:r>
              <a:rPr kumimoji="1" lang="en-US" altLang="ja-JP" dirty="0"/>
              <a:t>6/11</a:t>
            </a:r>
            <a:r>
              <a:rPr kumimoji="1" lang="ja-JP" altLang="en-US" dirty="0"/>
              <a:t>（火曜）は </a:t>
            </a:r>
            <a:r>
              <a:rPr kumimoji="1" lang="en-US" altLang="ja-JP" dirty="0"/>
              <a:t>ZOOM </a:t>
            </a:r>
            <a:r>
              <a:rPr kumimoji="1" lang="ja-JP" altLang="en-US" dirty="0"/>
              <a:t>によるリモートの講義の予定です</a:t>
            </a:r>
            <a:endParaRPr kumimoji="1" lang="en-US" altLang="ja-JP" dirty="0"/>
          </a:p>
          <a:p>
            <a:pPr lvl="1"/>
            <a:r>
              <a:rPr kumimoji="1" lang="ja-JP" altLang="en-US" dirty="0"/>
              <a:t>出張で山梨にいる予定です</a:t>
            </a:r>
            <a:endParaRPr kumimoji="1" lang="en-US" altLang="ja-JP" dirty="0"/>
          </a:p>
          <a:p>
            <a:pPr lvl="1"/>
            <a:r>
              <a:rPr kumimoji="1" lang="ja-JP" altLang="en-US" dirty="0"/>
              <a:t>（本当は休講にしたいができない･･･</a:t>
            </a:r>
            <a:endParaRPr kumimoji="1" lang="en-US" altLang="ja-JP" dirty="0"/>
          </a:p>
          <a:p>
            <a:r>
              <a:rPr kumimoji="1" lang="en-US" altLang="ja-JP" dirty="0"/>
              <a:t>URL </a:t>
            </a:r>
            <a:r>
              <a:rPr kumimoji="1" lang="ja-JP" altLang="en-US" dirty="0"/>
              <a:t>等は </a:t>
            </a:r>
            <a:r>
              <a:rPr kumimoji="1" lang="en-US" altLang="ja-JP" dirty="0"/>
              <a:t>Moodle </a:t>
            </a:r>
            <a:r>
              <a:rPr kumimoji="1" lang="ja-JP" altLang="en-US" dirty="0"/>
              <a:t>に後日掲載します</a:t>
            </a:r>
            <a:endParaRPr kumimoji="1" lang="en-US" dirty="0"/>
          </a:p>
        </p:txBody>
      </p:sp>
    </p:spTree>
    <p:extLst>
      <p:ext uri="{BB962C8B-B14F-4D97-AF65-F5344CB8AC3E}">
        <p14:creationId xmlns:p14="http://schemas.microsoft.com/office/powerpoint/2010/main" val="4220172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感想や質問</a:t>
            </a:r>
          </a:p>
        </p:txBody>
      </p:sp>
    </p:spTree>
    <p:extLst>
      <p:ext uri="{BB962C8B-B14F-4D97-AF65-F5344CB8AC3E}">
        <p14:creationId xmlns:p14="http://schemas.microsoft.com/office/powerpoint/2010/main" val="2572372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リレーの</a:t>
            </a:r>
            <a:r>
              <a:rPr lang="en-US" altLang="ja-JP" b="0" i="0" dirty="0">
                <a:solidFill>
                  <a:srgbClr val="000000"/>
                </a:solidFill>
                <a:effectLst/>
                <a:latin typeface="Meiryo" panose="020B0604030504040204" pitchFamily="50" charset="-128"/>
                <a:ea typeface="Meiryo" panose="020B0604030504040204" pitchFamily="50" charset="-128"/>
              </a:rPr>
              <a:t>N</a:t>
            </a:r>
            <a:r>
              <a:rPr lang="ja-JP" altLang="en-US" b="0" i="0" dirty="0">
                <a:solidFill>
                  <a:srgbClr val="000000"/>
                </a:solidFill>
                <a:effectLst/>
                <a:latin typeface="Meiryo" panose="020B0604030504040204" pitchFamily="50" charset="-128"/>
                <a:ea typeface="Meiryo" panose="020B0604030504040204" pitchFamily="50" charset="-128"/>
              </a:rPr>
              <a:t>型と</a:t>
            </a:r>
            <a:r>
              <a:rPr lang="en-US" altLang="ja-JP" b="0" i="0" dirty="0">
                <a:solidFill>
                  <a:srgbClr val="000000"/>
                </a:solidFill>
                <a:effectLst/>
                <a:latin typeface="Meiryo" panose="020B0604030504040204" pitchFamily="50" charset="-128"/>
                <a:ea typeface="Meiryo" panose="020B0604030504040204" pitchFamily="50" charset="-128"/>
              </a:rPr>
              <a:t>P</a:t>
            </a:r>
            <a:r>
              <a:rPr lang="ja-JP" altLang="en-US" b="0" i="0" dirty="0">
                <a:solidFill>
                  <a:srgbClr val="000000"/>
                </a:solidFill>
                <a:effectLst/>
                <a:latin typeface="Meiryo" panose="020B0604030504040204" pitchFamily="50" charset="-128"/>
                <a:ea typeface="Meiryo" panose="020B0604030504040204" pitchFamily="50" charset="-128"/>
              </a:rPr>
              <a:t>型のところで、なぜ</a:t>
            </a:r>
            <a:r>
              <a:rPr lang="en-US" altLang="ja-JP" b="0" i="0" dirty="0">
                <a:solidFill>
                  <a:srgbClr val="000000"/>
                </a:solidFill>
                <a:effectLst/>
                <a:latin typeface="Meiryo" panose="020B0604030504040204" pitchFamily="50" charset="-128"/>
                <a:ea typeface="Meiryo" panose="020B0604030504040204" pitchFamily="50" charset="-128"/>
              </a:rPr>
              <a:t>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が入れ替わっているのでしょうか。</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リレーで、</a:t>
            </a:r>
            <a:r>
              <a:rPr lang="en-US" altLang="ja-JP" b="0" i="0" dirty="0">
                <a:solidFill>
                  <a:srgbClr val="000000"/>
                </a:solidFill>
                <a:effectLst/>
                <a:latin typeface="Meiryo" panose="020B0604030504040204" pitchFamily="50" charset="-128"/>
                <a:ea typeface="Meiryo" panose="020B0604030504040204" pitchFamily="50" charset="-128"/>
              </a:rPr>
              <a:t>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の違いが分からなかったのですが、</a:t>
            </a:r>
            <a:r>
              <a:rPr lang="en-US" altLang="ja-JP" b="0" i="0" dirty="0">
                <a:solidFill>
                  <a:srgbClr val="000000"/>
                </a:solidFill>
                <a:effectLst/>
                <a:latin typeface="Meiryo" panose="020B0604030504040204" pitchFamily="50" charset="-128"/>
                <a:ea typeface="Meiryo" panose="020B0604030504040204" pitchFamily="50" charset="-128"/>
              </a:rPr>
              <a:t>D</a:t>
            </a:r>
            <a:r>
              <a:rPr lang="ja-JP" altLang="en-US" b="0" i="0" dirty="0">
                <a:solidFill>
                  <a:srgbClr val="000000"/>
                </a:solidFill>
                <a:effectLst/>
                <a:latin typeface="Meiryo" panose="020B0604030504040204" pitchFamily="50" charset="-128"/>
                <a:ea typeface="Meiryo" panose="020B0604030504040204" pitchFamily="50" charset="-128"/>
              </a:rPr>
              <a:t>が出力する方ということですかね？</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altLang="ja-JP" dirty="0"/>
          </a:p>
          <a:p>
            <a:pPr lvl="1"/>
            <a:r>
              <a:rPr kumimoji="1" lang="en-US" altLang="ja-JP" dirty="0"/>
              <a:t>CMOS </a:t>
            </a:r>
            <a:r>
              <a:rPr kumimoji="1" lang="ja-JP" altLang="en-US" dirty="0"/>
              <a:t>では電源 </a:t>
            </a:r>
            <a:r>
              <a:rPr kumimoji="1" lang="en-US" altLang="ja-JP" dirty="0"/>
              <a:t>or </a:t>
            </a:r>
            <a:r>
              <a:rPr kumimoji="1" lang="ja-JP" altLang="en-US" dirty="0"/>
              <a:t>グラウンド側を </a:t>
            </a:r>
            <a:r>
              <a:rPr kumimoji="1" lang="en-US" altLang="ja-JP" dirty="0"/>
              <a:t>source(S) </a:t>
            </a:r>
            <a:r>
              <a:rPr kumimoji="1" lang="ja-JP" altLang="en-US" dirty="0"/>
              <a:t>，出力側を </a:t>
            </a:r>
            <a:r>
              <a:rPr kumimoji="1" lang="en-US" altLang="ja-JP" dirty="0"/>
              <a:t>drain (D) </a:t>
            </a:r>
            <a:r>
              <a:rPr kumimoji="1" lang="ja-JP" altLang="en-US" dirty="0"/>
              <a:t>と呼ぶため，それに合わせました</a:t>
            </a:r>
            <a:endParaRPr kumimoji="1" lang="en-US" dirty="0"/>
          </a:p>
        </p:txBody>
      </p:sp>
    </p:spTree>
    <p:extLst>
      <p:ext uri="{BB962C8B-B14F-4D97-AF65-F5344CB8AC3E}">
        <p14:creationId xmlns:p14="http://schemas.microsoft.com/office/powerpoint/2010/main" val="1250390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スライド</a:t>
            </a:r>
            <a:r>
              <a:rPr lang="en-US" altLang="ja-JP" b="0" i="0" dirty="0">
                <a:solidFill>
                  <a:srgbClr val="000000"/>
                </a:solidFill>
                <a:effectLst/>
                <a:latin typeface="Meiryo" panose="020B0604030504040204" pitchFamily="50" charset="-128"/>
                <a:ea typeface="Meiryo" panose="020B0604030504040204" pitchFamily="50" charset="-128"/>
              </a:rPr>
              <a:t>68</a:t>
            </a:r>
            <a:r>
              <a:rPr lang="ja-JP" altLang="en-US" b="0" i="0" dirty="0">
                <a:solidFill>
                  <a:srgbClr val="000000"/>
                </a:solidFill>
                <a:effectLst/>
                <a:latin typeface="Meiryo" panose="020B0604030504040204" pitchFamily="50" charset="-128"/>
                <a:ea typeface="Meiryo" panose="020B0604030504040204" pitchFamily="50" charset="-128"/>
              </a:rPr>
              <a:t>について、ハードウェアはどこに分類されるのですか</a:t>
            </a:r>
            <a:endParaRPr kumimoji="1" lang="en-US" dirty="0"/>
          </a:p>
        </p:txBody>
      </p:sp>
    </p:spTree>
    <p:extLst>
      <p:ext uri="{BB962C8B-B14F-4D97-AF65-F5344CB8AC3E}">
        <p14:creationId xmlns:p14="http://schemas.microsoft.com/office/powerpoint/2010/main" val="426656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の利点２</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超省電力</a:t>
            </a:r>
            <a:endParaRPr kumimoji="1" lang="en-US" altLang="ja-JP" dirty="0"/>
          </a:p>
          <a:p>
            <a:pPr lvl="1"/>
            <a:r>
              <a:rPr kumimoji="1" lang="ja-JP" altLang="en-US" dirty="0"/>
              <a:t>リレーは物理的に動くので結構電気を食う</a:t>
            </a:r>
            <a:endParaRPr kumimoji="1" lang="en-US" altLang="ja-JP" dirty="0"/>
          </a:p>
          <a:p>
            <a:pPr lvl="1"/>
            <a:r>
              <a:rPr kumimoji="1" lang="ja-JP" altLang="en-US" dirty="0"/>
              <a:t>真空管は常に暖め続けるのでめっちゃ電気を食う</a:t>
            </a:r>
            <a:endParaRPr kumimoji="1" lang="en-US" altLang="ja-JP" dirty="0"/>
          </a:p>
          <a:p>
            <a:r>
              <a:rPr kumimoji="1" lang="ja-JP" altLang="en-US" dirty="0"/>
              <a:t>壊れない：</a:t>
            </a:r>
            <a:endParaRPr kumimoji="1" lang="en-US" altLang="ja-JP" dirty="0"/>
          </a:p>
          <a:p>
            <a:pPr lvl="1"/>
            <a:r>
              <a:rPr kumimoji="1" lang="ja-JP" altLang="en-US" dirty="0"/>
              <a:t>リレーは物理的に動くので，かなり壊れる</a:t>
            </a:r>
            <a:endParaRPr kumimoji="1" lang="en-US" altLang="ja-JP" dirty="0"/>
          </a:p>
          <a:p>
            <a:pPr lvl="1"/>
            <a:r>
              <a:rPr kumimoji="1" lang="ja-JP" altLang="en-US" dirty="0"/>
              <a:t>真空管はフィラメントがそのうち焼き切れるし，ガラスが割れる</a:t>
            </a:r>
            <a:endParaRPr kumimoji="1" lang="en-US" dirty="0"/>
          </a:p>
        </p:txBody>
      </p:sp>
    </p:spTree>
    <p:extLst>
      <p:ext uri="{BB962C8B-B14F-4D97-AF65-F5344CB8AC3E}">
        <p14:creationId xmlns:p14="http://schemas.microsoft.com/office/powerpoint/2010/main" val="393343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ナノメートルの</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をどうやって作っているのか疑問に感じました。</a:t>
            </a:r>
            <a:endParaRPr kumimoji="1" lang="en-US" dirty="0"/>
          </a:p>
        </p:txBody>
      </p:sp>
    </p:spTree>
    <p:extLst>
      <p:ext uri="{BB962C8B-B14F-4D97-AF65-F5344CB8AC3E}">
        <p14:creationId xmlns:p14="http://schemas.microsoft.com/office/powerpoint/2010/main" val="2431498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C1BF3-57C8-A9A9-BD91-61393D26E147}"/>
              </a:ext>
            </a:extLst>
          </p:cNvPr>
          <p:cNvSpPr>
            <a:spLocks noGrp="1"/>
          </p:cNvSpPr>
          <p:nvPr>
            <p:ph type="title"/>
          </p:nvPr>
        </p:nvSpPr>
        <p:spPr/>
        <p:txBody>
          <a:bodyPr/>
          <a:lstStyle/>
          <a:p>
            <a:r>
              <a:rPr kumimoji="1" lang="ja-JP" altLang="en-US" sz="2000" dirty="0"/>
              <a:t>日本半導体製造装置協会のサイトより</a:t>
            </a:r>
            <a:br>
              <a:rPr kumimoji="1" lang="en-US" sz="2000" dirty="0"/>
            </a:br>
            <a:r>
              <a:rPr kumimoji="1" lang="en-US" sz="2000" dirty="0"/>
              <a:t>https://www.seaj.or.jp/semi/proc/pre_process02.html</a:t>
            </a:r>
          </a:p>
        </p:txBody>
      </p:sp>
      <p:sp>
        <p:nvSpPr>
          <p:cNvPr id="3" name="コンテンツ プレースホルダー 2">
            <a:extLst>
              <a:ext uri="{FF2B5EF4-FFF2-40B4-BE49-F238E27FC236}">
                <a16:creationId xmlns:a16="http://schemas.microsoft.com/office/drawing/2014/main" id="{B9A63617-A28E-7FC4-7801-F5C3E9778987}"/>
              </a:ext>
            </a:extLst>
          </p:cNvPr>
          <p:cNvSpPr>
            <a:spLocks noGrp="1"/>
          </p:cNvSpPr>
          <p:nvPr>
            <p:ph sz="quarter" idx="10"/>
          </p:nvPr>
        </p:nvSpPr>
        <p:spPr/>
        <p:txBody>
          <a:bodyPr/>
          <a:lstStyle/>
          <a:p>
            <a:endParaRPr kumimoji="1" lang="en-US"/>
          </a:p>
        </p:txBody>
      </p:sp>
      <p:pic>
        <p:nvPicPr>
          <p:cNvPr id="5" name="図 4">
            <a:extLst>
              <a:ext uri="{FF2B5EF4-FFF2-40B4-BE49-F238E27FC236}">
                <a16:creationId xmlns:a16="http://schemas.microsoft.com/office/drawing/2014/main" id="{54D889F8-6911-C58A-2C8D-78A5B8D0E7DD}"/>
              </a:ext>
            </a:extLst>
          </p:cNvPr>
          <p:cNvPicPr>
            <a:picLocks noChangeAspect="1"/>
          </p:cNvPicPr>
          <p:nvPr/>
        </p:nvPicPr>
        <p:blipFill>
          <a:blip r:embed="rId2"/>
          <a:stretch>
            <a:fillRect/>
          </a:stretch>
        </p:blipFill>
        <p:spPr>
          <a:xfrm>
            <a:off x="71950" y="998973"/>
            <a:ext cx="4529748" cy="5220058"/>
          </a:xfrm>
          <a:prstGeom prst="rect">
            <a:avLst/>
          </a:prstGeom>
        </p:spPr>
      </p:pic>
      <p:pic>
        <p:nvPicPr>
          <p:cNvPr id="9" name="図 8">
            <a:extLst>
              <a:ext uri="{FF2B5EF4-FFF2-40B4-BE49-F238E27FC236}">
                <a16:creationId xmlns:a16="http://schemas.microsoft.com/office/drawing/2014/main" id="{47A5EC4C-807A-4E78-F18A-4A544B804631}"/>
              </a:ext>
            </a:extLst>
          </p:cNvPr>
          <p:cNvPicPr>
            <a:picLocks noChangeAspect="1"/>
          </p:cNvPicPr>
          <p:nvPr/>
        </p:nvPicPr>
        <p:blipFill>
          <a:blip r:embed="rId3"/>
          <a:stretch>
            <a:fillRect/>
          </a:stretch>
        </p:blipFill>
        <p:spPr>
          <a:xfrm>
            <a:off x="4572000" y="998973"/>
            <a:ext cx="4256729" cy="4532807"/>
          </a:xfrm>
          <a:prstGeom prst="rect">
            <a:avLst/>
          </a:prstGeom>
        </p:spPr>
      </p:pic>
    </p:spTree>
    <p:extLst>
      <p:ext uri="{BB962C8B-B14F-4D97-AF65-F5344CB8AC3E}">
        <p14:creationId xmlns:p14="http://schemas.microsoft.com/office/powerpoint/2010/main" val="911073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521FE-45E3-245F-CD97-B92388720387}"/>
              </a:ext>
            </a:extLst>
          </p:cNvPr>
          <p:cNvSpPr>
            <a:spLocks noGrp="1"/>
          </p:cNvSpPr>
          <p:nvPr>
            <p:ph type="title"/>
          </p:nvPr>
        </p:nvSpPr>
        <p:spPr/>
        <p:txBody>
          <a:bodyPr/>
          <a:lstStyle/>
          <a:p>
            <a:endParaRPr kumimoji="1" lang="en-US"/>
          </a:p>
        </p:txBody>
      </p:sp>
      <p:sp>
        <p:nvSpPr>
          <p:cNvPr id="3" name="コンテンツ プレースホルダー 2">
            <a:extLst>
              <a:ext uri="{FF2B5EF4-FFF2-40B4-BE49-F238E27FC236}">
                <a16:creationId xmlns:a16="http://schemas.microsoft.com/office/drawing/2014/main" id="{D26BCCB0-392D-A9BF-3ABA-4BD20ECC898E}"/>
              </a:ext>
            </a:extLst>
          </p:cNvPr>
          <p:cNvSpPr>
            <a:spLocks noGrp="1"/>
          </p:cNvSpPr>
          <p:nvPr>
            <p:ph sz="quarter" idx="10"/>
          </p:nvPr>
        </p:nvSpPr>
        <p:spPr/>
        <p:txBody>
          <a:bodyPr/>
          <a:lstStyle/>
          <a:p>
            <a:endParaRPr kumimoji="1" lang="en-US"/>
          </a:p>
        </p:txBody>
      </p:sp>
      <p:pic>
        <p:nvPicPr>
          <p:cNvPr id="5" name="図 4">
            <a:extLst>
              <a:ext uri="{FF2B5EF4-FFF2-40B4-BE49-F238E27FC236}">
                <a16:creationId xmlns:a16="http://schemas.microsoft.com/office/drawing/2014/main" id="{DA62101C-4561-35AE-97E2-A9BA23442068}"/>
              </a:ext>
            </a:extLst>
          </p:cNvPr>
          <p:cNvPicPr>
            <a:picLocks noChangeAspect="1"/>
          </p:cNvPicPr>
          <p:nvPr/>
        </p:nvPicPr>
        <p:blipFill>
          <a:blip r:embed="rId2"/>
          <a:stretch>
            <a:fillRect/>
          </a:stretch>
        </p:blipFill>
        <p:spPr>
          <a:xfrm>
            <a:off x="341953" y="1718981"/>
            <a:ext cx="5082078" cy="4102126"/>
          </a:xfrm>
          <a:prstGeom prst="rect">
            <a:avLst/>
          </a:prstGeom>
        </p:spPr>
      </p:pic>
      <p:sp>
        <p:nvSpPr>
          <p:cNvPr id="6" name="Freeform 9">
            <a:extLst>
              <a:ext uri="{FF2B5EF4-FFF2-40B4-BE49-F238E27FC236}">
                <a16:creationId xmlns:a16="http://schemas.microsoft.com/office/drawing/2014/main" id="{809432D8-92CF-B314-9BE8-6D85A9848FC0}"/>
              </a:ext>
            </a:extLst>
          </p:cNvPr>
          <p:cNvSpPr>
            <a:spLocks/>
          </p:cNvSpPr>
          <p:nvPr/>
        </p:nvSpPr>
        <p:spPr bwMode="auto">
          <a:xfrm>
            <a:off x="6912214" y="2348886"/>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7" name="正方形/長方形 6">
            <a:extLst>
              <a:ext uri="{FF2B5EF4-FFF2-40B4-BE49-F238E27FC236}">
                <a16:creationId xmlns:a16="http://schemas.microsoft.com/office/drawing/2014/main" id="{617AC856-3E8D-965D-A774-640F3F22295B}"/>
              </a:ext>
            </a:extLst>
          </p:cNvPr>
          <p:cNvSpPr/>
          <p:nvPr/>
        </p:nvSpPr>
        <p:spPr bwMode="auto">
          <a:xfrm>
            <a:off x="5832014" y="3068996"/>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8" name="Rectangle 8">
            <a:extLst>
              <a:ext uri="{FF2B5EF4-FFF2-40B4-BE49-F238E27FC236}">
                <a16:creationId xmlns:a16="http://schemas.microsoft.com/office/drawing/2014/main" id="{801AB7AC-062A-A1BA-C3B7-1781553592C2}"/>
              </a:ext>
            </a:extLst>
          </p:cNvPr>
          <p:cNvSpPr>
            <a:spLocks noChangeArrowheads="1"/>
          </p:cNvSpPr>
          <p:nvPr/>
        </p:nvSpPr>
        <p:spPr bwMode="auto">
          <a:xfrm>
            <a:off x="5832044" y="3338703"/>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9" name="Freeform 6">
            <a:extLst>
              <a:ext uri="{FF2B5EF4-FFF2-40B4-BE49-F238E27FC236}">
                <a16:creationId xmlns:a16="http://schemas.microsoft.com/office/drawing/2014/main" id="{47C74111-AA82-3084-9289-3D20F2E954B1}"/>
              </a:ext>
            </a:extLst>
          </p:cNvPr>
          <p:cNvSpPr>
            <a:spLocks/>
          </p:cNvSpPr>
          <p:nvPr/>
        </p:nvSpPr>
        <p:spPr bwMode="auto">
          <a:xfrm>
            <a:off x="5832044" y="3338703"/>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0" name="Freeform 7">
            <a:extLst>
              <a:ext uri="{FF2B5EF4-FFF2-40B4-BE49-F238E27FC236}">
                <a16:creationId xmlns:a16="http://schemas.microsoft.com/office/drawing/2014/main" id="{17602D40-8669-1062-FB4A-3FED916081D5}"/>
              </a:ext>
            </a:extLst>
          </p:cNvPr>
          <p:cNvSpPr>
            <a:spLocks/>
          </p:cNvSpPr>
          <p:nvPr/>
        </p:nvSpPr>
        <p:spPr bwMode="auto">
          <a:xfrm flipH="1">
            <a:off x="7992632" y="3338703"/>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1" name="Line 10">
            <a:extLst>
              <a:ext uri="{FF2B5EF4-FFF2-40B4-BE49-F238E27FC236}">
                <a16:creationId xmlns:a16="http://schemas.microsoft.com/office/drawing/2014/main" id="{34BA12F1-6B8D-4594-7B09-7DA6CADCCDE5}"/>
              </a:ext>
            </a:extLst>
          </p:cNvPr>
          <p:cNvSpPr>
            <a:spLocks noChangeShapeType="1"/>
          </p:cNvSpPr>
          <p:nvPr/>
        </p:nvSpPr>
        <p:spPr bwMode="auto">
          <a:xfrm>
            <a:off x="5832014" y="3068996"/>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2" name="Line 11">
            <a:extLst>
              <a:ext uri="{FF2B5EF4-FFF2-40B4-BE49-F238E27FC236}">
                <a16:creationId xmlns:a16="http://schemas.microsoft.com/office/drawing/2014/main" id="{82782C35-86EC-DCF0-0D5D-AF5A2C28CD7A}"/>
              </a:ext>
            </a:extLst>
          </p:cNvPr>
          <p:cNvSpPr>
            <a:spLocks noChangeShapeType="1"/>
          </p:cNvSpPr>
          <p:nvPr/>
        </p:nvSpPr>
        <p:spPr bwMode="auto">
          <a:xfrm>
            <a:off x="5832044" y="4778565"/>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3" name="Rectangle 12">
            <a:extLst>
              <a:ext uri="{FF2B5EF4-FFF2-40B4-BE49-F238E27FC236}">
                <a16:creationId xmlns:a16="http://schemas.microsoft.com/office/drawing/2014/main" id="{0D460858-F9D0-0C0E-06C1-ABD7D29A950D}"/>
              </a:ext>
            </a:extLst>
          </p:cNvPr>
          <p:cNvSpPr>
            <a:spLocks noChangeArrowheads="1"/>
          </p:cNvSpPr>
          <p:nvPr/>
        </p:nvSpPr>
        <p:spPr bwMode="auto">
          <a:xfrm>
            <a:off x="5832044" y="3519678"/>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4" name="Rectangle 15">
            <a:extLst>
              <a:ext uri="{FF2B5EF4-FFF2-40B4-BE49-F238E27FC236}">
                <a16:creationId xmlns:a16="http://schemas.microsoft.com/office/drawing/2014/main" id="{D0E5EB90-3F73-699E-AFDD-E0ABBC758AEB}"/>
              </a:ext>
            </a:extLst>
          </p:cNvPr>
          <p:cNvSpPr>
            <a:spLocks noChangeArrowheads="1"/>
          </p:cNvSpPr>
          <p:nvPr/>
        </p:nvSpPr>
        <p:spPr bwMode="auto">
          <a:xfrm>
            <a:off x="8352994" y="3519678"/>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5" name="Rectangle 16">
            <a:extLst>
              <a:ext uri="{FF2B5EF4-FFF2-40B4-BE49-F238E27FC236}">
                <a16:creationId xmlns:a16="http://schemas.microsoft.com/office/drawing/2014/main" id="{CD247419-2A28-1554-0B96-73036DB8C5E2}"/>
              </a:ext>
            </a:extLst>
          </p:cNvPr>
          <p:cNvSpPr>
            <a:spLocks noChangeArrowheads="1"/>
          </p:cNvSpPr>
          <p:nvPr/>
        </p:nvSpPr>
        <p:spPr bwMode="auto">
          <a:xfrm>
            <a:off x="7093188" y="2528273"/>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6" name="直線矢印コネクタ 15">
            <a:extLst>
              <a:ext uri="{FF2B5EF4-FFF2-40B4-BE49-F238E27FC236}">
                <a16:creationId xmlns:a16="http://schemas.microsoft.com/office/drawing/2014/main" id="{7CC10146-BC7A-71E4-85AD-A2EB170CEB34}"/>
              </a:ext>
            </a:extLst>
          </p:cNvPr>
          <p:cNvCxnSpPr/>
          <p:nvPr/>
        </p:nvCxnSpPr>
        <p:spPr bwMode="auto">
          <a:xfrm>
            <a:off x="6912158"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7" name="直線矢印コネクタ 16">
            <a:extLst>
              <a:ext uri="{FF2B5EF4-FFF2-40B4-BE49-F238E27FC236}">
                <a16:creationId xmlns:a16="http://schemas.microsoft.com/office/drawing/2014/main" id="{54B5CF8C-976C-399D-BB2A-1DF47CC1CFD8}"/>
              </a:ext>
            </a:extLst>
          </p:cNvPr>
          <p:cNvCxnSpPr/>
          <p:nvPr/>
        </p:nvCxnSpPr>
        <p:spPr bwMode="auto">
          <a:xfrm>
            <a:off x="7272206"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8" name="直線矢印コネクタ 17">
            <a:extLst>
              <a:ext uri="{FF2B5EF4-FFF2-40B4-BE49-F238E27FC236}">
                <a16:creationId xmlns:a16="http://schemas.microsoft.com/office/drawing/2014/main" id="{C89AE7CA-643B-6540-486D-3A96F16D8C21}"/>
              </a:ext>
            </a:extLst>
          </p:cNvPr>
          <p:cNvCxnSpPr/>
          <p:nvPr/>
        </p:nvCxnSpPr>
        <p:spPr bwMode="auto">
          <a:xfrm>
            <a:off x="7632254" y="3699080"/>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9" name="グループ化 18">
            <a:extLst>
              <a:ext uri="{FF2B5EF4-FFF2-40B4-BE49-F238E27FC236}">
                <a16:creationId xmlns:a16="http://schemas.microsoft.com/office/drawing/2014/main" id="{BE78D8FC-33AC-8CC9-9CA3-B79A68CB0DD3}"/>
              </a:ext>
            </a:extLst>
          </p:cNvPr>
          <p:cNvGrpSpPr/>
          <p:nvPr/>
        </p:nvGrpSpPr>
        <p:grpSpPr>
          <a:xfrm>
            <a:off x="6822644" y="3968940"/>
            <a:ext cx="900113" cy="180975"/>
            <a:chOff x="1962150" y="5499100"/>
            <a:chExt cx="900113" cy="180975"/>
          </a:xfrm>
        </p:grpSpPr>
        <p:grpSp>
          <p:nvGrpSpPr>
            <p:cNvPr id="20" name="Group 19">
              <a:extLst>
                <a:ext uri="{FF2B5EF4-FFF2-40B4-BE49-F238E27FC236}">
                  <a16:creationId xmlns:a16="http://schemas.microsoft.com/office/drawing/2014/main" id="{F1793FB4-50B3-3951-2FA5-E4C2FA2758A4}"/>
                </a:ext>
              </a:extLst>
            </p:cNvPr>
            <p:cNvGrpSpPr>
              <a:grpSpLocks/>
            </p:cNvGrpSpPr>
            <p:nvPr/>
          </p:nvGrpSpPr>
          <p:grpSpPr bwMode="auto">
            <a:xfrm>
              <a:off x="1962150" y="5499100"/>
              <a:ext cx="180975" cy="180975"/>
              <a:chOff x="2823" y="3464"/>
              <a:chExt cx="114" cy="114"/>
            </a:xfrm>
          </p:grpSpPr>
          <p:sp>
            <p:nvSpPr>
              <p:cNvPr id="27" name="Oval 17">
                <a:extLst>
                  <a:ext uri="{FF2B5EF4-FFF2-40B4-BE49-F238E27FC236}">
                    <a16:creationId xmlns:a16="http://schemas.microsoft.com/office/drawing/2014/main" id="{838B4E36-D511-AF6E-4A57-2A374830BDFD}"/>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8" name="Line 18">
                <a:extLst>
                  <a:ext uri="{FF2B5EF4-FFF2-40B4-BE49-F238E27FC236}">
                    <a16:creationId xmlns:a16="http://schemas.microsoft.com/office/drawing/2014/main" id="{3897089E-95FD-3FE6-2A3E-515B5B484F03}"/>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1" name="Group 20">
              <a:extLst>
                <a:ext uri="{FF2B5EF4-FFF2-40B4-BE49-F238E27FC236}">
                  <a16:creationId xmlns:a16="http://schemas.microsoft.com/office/drawing/2014/main" id="{3F9224CA-09A7-9B3B-2F80-240EA27346BF}"/>
                </a:ext>
              </a:extLst>
            </p:cNvPr>
            <p:cNvGrpSpPr>
              <a:grpSpLocks/>
            </p:cNvGrpSpPr>
            <p:nvPr/>
          </p:nvGrpSpPr>
          <p:grpSpPr bwMode="auto">
            <a:xfrm>
              <a:off x="2322513" y="5499100"/>
              <a:ext cx="180975" cy="180975"/>
              <a:chOff x="2823" y="3464"/>
              <a:chExt cx="114" cy="114"/>
            </a:xfrm>
          </p:grpSpPr>
          <p:sp>
            <p:nvSpPr>
              <p:cNvPr id="25" name="Oval 21">
                <a:extLst>
                  <a:ext uri="{FF2B5EF4-FFF2-40B4-BE49-F238E27FC236}">
                    <a16:creationId xmlns:a16="http://schemas.microsoft.com/office/drawing/2014/main" id="{88F13F32-739C-4648-DA5F-62CC85757A75}"/>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22">
                <a:extLst>
                  <a:ext uri="{FF2B5EF4-FFF2-40B4-BE49-F238E27FC236}">
                    <a16:creationId xmlns:a16="http://schemas.microsoft.com/office/drawing/2014/main" id="{AF4F786D-53E9-5F34-E2A3-B4B176E8871B}"/>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2" name="Group 23">
              <a:extLst>
                <a:ext uri="{FF2B5EF4-FFF2-40B4-BE49-F238E27FC236}">
                  <a16:creationId xmlns:a16="http://schemas.microsoft.com/office/drawing/2014/main" id="{4A122AB0-8CCB-7939-8550-57DDC3B9F1E1}"/>
                </a:ext>
              </a:extLst>
            </p:cNvPr>
            <p:cNvGrpSpPr>
              <a:grpSpLocks/>
            </p:cNvGrpSpPr>
            <p:nvPr/>
          </p:nvGrpSpPr>
          <p:grpSpPr bwMode="auto">
            <a:xfrm>
              <a:off x="2681288" y="5499100"/>
              <a:ext cx="180975" cy="180975"/>
              <a:chOff x="2823" y="3464"/>
              <a:chExt cx="114" cy="114"/>
            </a:xfrm>
          </p:grpSpPr>
          <p:sp>
            <p:nvSpPr>
              <p:cNvPr id="23" name="Oval 24">
                <a:extLst>
                  <a:ext uri="{FF2B5EF4-FFF2-40B4-BE49-F238E27FC236}">
                    <a16:creationId xmlns:a16="http://schemas.microsoft.com/office/drawing/2014/main" id="{13D98322-0F5D-0FDA-0CC4-28A2CA5D7BD9}"/>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5">
                <a:extLst>
                  <a:ext uri="{FF2B5EF4-FFF2-40B4-BE49-F238E27FC236}">
                    <a16:creationId xmlns:a16="http://schemas.microsoft.com/office/drawing/2014/main" id="{C7761634-FF51-9296-3DF1-03DAA5DCD415}"/>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290553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今、</a:t>
            </a:r>
            <a:r>
              <a:rPr lang="en-US" altLang="ja-JP" b="0" i="0" dirty="0">
                <a:solidFill>
                  <a:srgbClr val="000000"/>
                </a:solidFill>
                <a:effectLst/>
                <a:latin typeface="Meiryo" panose="020B0604030504040204" pitchFamily="50" charset="-128"/>
                <a:ea typeface="Meiryo" panose="020B0604030504040204" pitchFamily="50" charset="-128"/>
              </a:rPr>
              <a:t>0</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を物理的に表すには大きな装置を用いているイメージですが、実際にはとても小さい部品の中に何個も装置が入っているので驚きます。どうやって装置を小さくしているのか気になりました。昔のコンピュータが今とは比べ物にならないほど大きかったのは、この装置の大きさに関係しているのでしょうか？</a:t>
            </a:r>
            <a:endParaRPr kumimoji="1" lang="en-US" dirty="0"/>
          </a:p>
        </p:txBody>
      </p:sp>
    </p:spTree>
    <p:extLst>
      <p:ext uri="{BB962C8B-B14F-4D97-AF65-F5344CB8AC3E}">
        <p14:creationId xmlns:p14="http://schemas.microsoft.com/office/powerpoint/2010/main" val="2861640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を使っている人が一生</a:t>
            </a:r>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を使うという話を聞いて驚愕しました。でも、情報科学科の教員方の様子を見る限り否定できないです。</a:t>
            </a:r>
            <a:endParaRPr kumimoji="1" lang="en-US" dirty="0"/>
          </a:p>
        </p:txBody>
      </p:sp>
    </p:spTree>
    <p:extLst>
      <p:ext uri="{BB962C8B-B14F-4D97-AF65-F5344CB8AC3E}">
        <p14:creationId xmlns:p14="http://schemas.microsoft.com/office/powerpoint/2010/main" val="1751061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は</a:t>
            </a:r>
            <a:r>
              <a:rPr lang="en-US" altLang="ja-JP" b="0" i="0" dirty="0">
                <a:solidFill>
                  <a:srgbClr val="000000"/>
                </a:solidFill>
                <a:effectLst/>
                <a:latin typeface="Meiryo" panose="020B0604030504040204" pitchFamily="50" charset="-128"/>
                <a:ea typeface="Meiryo" panose="020B0604030504040204" pitchFamily="50" charset="-128"/>
              </a:rPr>
              <a:t>NMOS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PMOS</a:t>
            </a:r>
            <a:r>
              <a:rPr lang="ja-JP" altLang="en-US" b="0" i="0" dirty="0">
                <a:solidFill>
                  <a:srgbClr val="000000"/>
                </a:solidFill>
                <a:effectLst/>
                <a:latin typeface="Meiryo" panose="020B0604030504040204" pitchFamily="50" charset="-128"/>
                <a:ea typeface="Meiryo" panose="020B0604030504040204" pitchFamily="50" charset="-128"/>
              </a:rPr>
              <a:t>でできていて、</a:t>
            </a:r>
            <a:r>
              <a:rPr lang="en-US" altLang="ja-JP" b="0" i="0" dirty="0">
                <a:solidFill>
                  <a:srgbClr val="000000"/>
                </a:solidFill>
                <a:effectLst/>
                <a:latin typeface="Meiryo" panose="020B0604030504040204" pitchFamily="50" charset="-128"/>
                <a:ea typeface="Meiryo" panose="020B0604030504040204" pitchFamily="50" charset="-128"/>
              </a:rPr>
              <a:t>NMOS</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PMOS</a:t>
            </a:r>
            <a:r>
              <a:rPr lang="ja-JP" altLang="en-US" b="0" i="0" dirty="0">
                <a:solidFill>
                  <a:srgbClr val="000000"/>
                </a:solidFill>
                <a:effectLst/>
                <a:latin typeface="Meiryo" panose="020B0604030504040204" pitchFamily="50" charset="-128"/>
                <a:ea typeface="Meiryo" panose="020B0604030504040204" pitchFamily="50" charset="-128"/>
              </a:rPr>
              <a:t>では低電位で通すか高電位で通すかと</a:t>
            </a:r>
            <a:r>
              <a:rPr lang="en-US" altLang="ja-JP" b="0" i="0" dirty="0">
                <a:solidFill>
                  <a:srgbClr val="000000"/>
                </a:solidFill>
                <a:effectLst/>
                <a:latin typeface="Meiryo" panose="020B0604030504040204" pitchFamily="50" charset="-128"/>
                <a:ea typeface="Meiryo" panose="020B0604030504040204" pitchFamily="50" charset="-128"/>
              </a:rPr>
              <a:t>gate</a:t>
            </a:r>
            <a:r>
              <a:rPr lang="ja-JP" altLang="en-US" b="0" i="0" dirty="0">
                <a:solidFill>
                  <a:srgbClr val="000000"/>
                </a:solidFill>
                <a:effectLst/>
                <a:latin typeface="Meiryo" panose="020B0604030504040204" pitchFamily="50" charset="-128"/>
                <a:ea typeface="Meiryo" panose="020B0604030504040204" pitchFamily="50" charset="-128"/>
              </a:rPr>
              <a:t>を何にした時に</a:t>
            </a:r>
            <a:r>
              <a:rPr lang="en-US" altLang="ja-JP" b="0" i="0" dirty="0">
                <a:solidFill>
                  <a:srgbClr val="000000"/>
                </a:solidFill>
                <a:effectLst/>
                <a:latin typeface="Meiryo" panose="020B0604030504040204" pitchFamily="50" charset="-128"/>
                <a:ea typeface="Meiryo" panose="020B0604030504040204" pitchFamily="50" charset="-128"/>
              </a:rPr>
              <a:t>on</a:t>
            </a:r>
            <a:r>
              <a:rPr lang="ja-JP" altLang="en-US" b="0" i="0" dirty="0">
                <a:solidFill>
                  <a:srgbClr val="000000"/>
                </a:solidFill>
                <a:effectLst/>
                <a:latin typeface="Meiryo" panose="020B0604030504040204" pitchFamily="50" charset="-128"/>
                <a:ea typeface="Meiryo" panose="020B0604030504040204" pitchFamily="50" charset="-128"/>
              </a:rPr>
              <a:t>になるかが違うので、電荷を動かすことで</a:t>
            </a:r>
            <a:r>
              <a:rPr lang="en-US" altLang="ja-JP" b="0" i="0" dirty="0" err="1">
                <a:solidFill>
                  <a:srgbClr val="000000"/>
                </a:solidFill>
                <a:effectLst/>
                <a:latin typeface="Meiryo" panose="020B0604030504040204" pitchFamily="50" charset="-128"/>
                <a:ea typeface="Meiryo" panose="020B0604030504040204" pitchFamily="50" charset="-128"/>
              </a:rPr>
              <a:t>onoff</a:t>
            </a:r>
            <a:r>
              <a:rPr lang="ja-JP" altLang="en-US" b="0" i="0" dirty="0">
                <a:solidFill>
                  <a:srgbClr val="000000"/>
                </a:solidFill>
                <a:effectLst/>
                <a:latin typeface="Meiryo" panose="020B0604030504040204" pitchFamily="50" charset="-128"/>
                <a:ea typeface="Meiryo" panose="020B0604030504040204" pitchFamily="50" charset="-128"/>
              </a:rPr>
              <a:t>を変えたりして扱っているというなんとなくの理解なのですがあっていますか？</a:t>
            </a:r>
            <a:endParaRPr kumimoji="1" lang="en-US" dirty="0"/>
          </a:p>
        </p:txBody>
      </p:sp>
    </p:spTree>
    <p:extLst>
      <p:ext uri="{BB962C8B-B14F-4D97-AF65-F5344CB8AC3E}">
        <p14:creationId xmlns:p14="http://schemas.microsoft.com/office/powerpoint/2010/main" val="2432168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また余談ですがこれまでのプログラミングの授業では</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を扱っていないため、使い方に慣れていないです。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課題の</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は、いつもの</a:t>
            </a:r>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言語にはないのでたまに混乱します。</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lang="en-US" altLang="ja-JP" dirty="0">
                <a:solidFill>
                  <a:srgbClr val="000000"/>
                </a:solidFill>
                <a:latin typeface="Meiryo" panose="020B0604030504040204" pitchFamily="50" charset="-128"/>
                <a:ea typeface="Meiryo" panose="020B0604030504040204" pitchFamily="50" charset="-128"/>
              </a:rPr>
              <a:t>C </a:t>
            </a:r>
            <a:r>
              <a:rPr lang="ja-JP" altLang="en-US" dirty="0">
                <a:solidFill>
                  <a:srgbClr val="000000"/>
                </a:solidFill>
                <a:latin typeface="Meiryo" panose="020B0604030504040204" pitchFamily="50" charset="-128"/>
                <a:ea typeface="Meiryo" panose="020B0604030504040204" pitchFamily="50" charset="-128"/>
              </a:rPr>
              <a:t>言語における </a:t>
            </a:r>
            <a:r>
              <a:rPr lang="en-US" dirty="0">
                <a:solidFill>
                  <a:srgbClr val="000000"/>
                </a:solidFill>
                <a:latin typeface="Meiryo" panose="020B0604030504040204" pitchFamily="50" charset="-128"/>
                <a:ea typeface="Meiryo" panose="020B0604030504040204" pitchFamily="50" charset="-128"/>
              </a:rPr>
              <a:t>LABEL </a:t>
            </a:r>
            <a:r>
              <a:rPr lang="ja-JP" altLang="en-US" dirty="0">
                <a:solidFill>
                  <a:srgbClr val="000000"/>
                </a:solidFill>
                <a:latin typeface="Meiryo" panose="020B0604030504040204" pitchFamily="50" charset="-128"/>
                <a:ea typeface="Meiryo" panose="020B0604030504040204" pitchFamily="50" charset="-128"/>
              </a:rPr>
              <a:t>は，各行に行番号がついていて，それを読み替えたものだと考えても良いです</a:t>
            </a:r>
            <a:endParaRPr lang="en-US" altLang="ja-JP" dirty="0">
              <a:solidFill>
                <a:srgbClr val="000000"/>
              </a:solidFill>
              <a:latin typeface="Meiryo" panose="020B0604030504040204" pitchFamily="50" charset="-128"/>
              <a:ea typeface="Meiryo" panose="020B0604030504040204" pitchFamily="50" charset="-128"/>
            </a:endParaRPr>
          </a:p>
          <a:p>
            <a:pPr lvl="1"/>
            <a:r>
              <a:rPr lang="ja-JP" altLang="en-US" dirty="0">
                <a:solidFill>
                  <a:srgbClr val="000000"/>
                </a:solidFill>
                <a:latin typeface="Meiryo" panose="020B0604030504040204" pitchFamily="50" charset="-128"/>
                <a:ea typeface="Meiryo" panose="020B0604030504040204" pitchFamily="50" charset="-128"/>
              </a:rPr>
              <a:t>たとえば，</a:t>
            </a:r>
            <a:r>
              <a:rPr lang="en-US" altLang="ja-JP" dirty="0">
                <a:solidFill>
                  <a:srgbClr val="000000"/>
                </a:solidFill>
                <a:latin typeface="Meiryo" panose="020B0604030504040204" pitchFamily="50" charset="-128"/>
                <a:ea typeface="Meiryo" panose="020B0604030504040204" pitchFamily="50" charset="-128"/>
              </a:rPr>
              <a:t>LABEL: </a:t>
            </a:r>
            <a:r>
              <a:rPr lang="ja-JP" altLang="en-US" dirty="0">
                <a:solidFill>
                  <a:srgbClr val="000000"/>
                </a:solidFill>
                <a:latin typeface="Meiryo" panose="020B0604030504040204" pitchFamily="50" charset="-128"/>
                <a:ea typeface="Meiryo" panose="020B0604030504040204" pitchFamily="50" charset="-128"/>
              </a:rPr>
              <a:t>が１０行目にあった場合，</a:t>
            </a:r>
            <a:r>
              <a:rPr lang="en-US" altLang="ja-JP" dirty="0" err="1">
                <a:solidFill>
                  <a:srgbClr val="000000"/>
                </a:solidFill>
                <a:latin typeface="Meiryo" panose="020B0604030504040204" pitchFamily="50" charset="-128"/>
                <a:ea typeface="Meiryo" panose="020B0604030504040204" pitchFamily="50" charset="-128"/>
              </a:rPr>
              <a:t>goto</a:t>
            </a:r>
            <a:r>
              <a:rPr lang="en-US" altLang="ja-JP" dirty="0">
                <a:solidFill>
                  <a:srgbClr val="000000"/>
                </a:solidFill>
                <a:latin typeface="Meiryo" panose="020B0604030504040204" pitchFamily="50" charset="-128"/>
                <a:ea typeface="Meiryo" panose="020B0604030504040204" pitchFamily="50" charset="-128"/>
              </a:rPr>
              <a:t> LABEL </a:t>
            </a:r>
            <a:r>
              <a:rPr lang="ja-JP" altLang="en-US" dirty="0">
                <a:solidFill>
                  <a:srgbClr val="000000"/>
                </a:solidFill>
                <a:latin typeface="Meiryo" panose="020B0604030504040204" pitchFamily="50" charset="-128"/>
                <a:ea typeface="Meiryo" panose="020B0604030504040204" pitchFamily="50" charset="-128"/>
              </a:rPr>
              <a:t>は １０行目に飛ぶと言う感じ</a:t>
            </a:r>
            <a:endParaRPr kumimoji="1" lang="en-US" dirty="0"/>
          </a:p>
        </p:txBody>
      </p:sp>
    </p:spTree>
    <p:extLst>
      <p:ext uri="{BB962C8B-B14F-4D97-AF65-F5344CB8AC3E}">
        <p14:creationId xmlns:p14="http://schemas.microsoft.com/office/powerpoint/2010/main" val="3891725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コンピュータの内部構造を勉強する度に、単純なことの積み重ねで複雑な処理をこなしていてすごいなぁと感動します。あと、一年生の時に数理基礎論という授業で学習した論理回路が日の目を浴びていて</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嬉しくなりました。</a:t>
            </a:r>
            <a:endParaRPr kumimoji="1" lang="en-US" dirty="0"/>
          </a:p>
        </p:txBody>
      </p:sp>
    </p:spTree>
    <p:extLst>
      <p:ext uri="{BB962C8B-B14F-4D97-AF65-F5344CB8AC3E}">
        <p14:creationId xmlns:p14="http://schemas.microsoft.com/office/powerpoint/2010/main" val="382310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コンピュータの元々の部分に物理がたくさん使われていて興味深かったです。</a:t>
            </a:r>
            <a:r>
              <a:rPr lang="en-US" altLang="ja-JP" b="0" i="0" dirty="0">
                <a:solidFill>
                  <a:srgbClr val="000000"/>
                </a:solidFill>
                <a:effectLst/>
                <a:latin typeface="Meiryo" panose="020B0604030504040204" pitchFamily="50" charset="-128"/>
                <a:ea typeface="Meiryo" panose="020B0604030504040204" pitchFamily="50" charset="-128"/>
              </a:rPr>
              <a:t>ON/OFF</a:t>
            </a:r>
            <a:r>
              <a:rPr lang="ja-JP" altLang="en-US" b="0" i="0" dirty="0">
                <a:solidFill>
                  <a:srgbClr val="000000"/>
                </a:solidFill>
                <a:effectLst/>
                <a:latin typeface="Meiryo" panose="020B0604030504040204" pitchFamily="50" charset="-128"/>
                <a:ea typeface="Meiryo" panose="020B0604030504040204" pitchFamily="50" charset="-128"/>
              </a:rPr>
              <a:t>だけでこんなに高性能なことができると最初に思いついた人や、超効率的な</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の形式を編み出した人すごいなと感じました。</a:t>
            </a:r>
            <a:endParaRPr kumimoji="1" lang="en-US" dirty="0"/>
          </a:p>
        </p:txBody>
      </p:sp>
    </p:spTree>
    <p:extLst>
      <p:ext uri="{BB962C8B-B14F-4D97-AF65-F5344CB8AC3E}">
        <p14:creationId xmlns:p14="http://schemas.microsoft.com/office/powerpoint/2010/main" val="2215511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の接続方法の回路を見た瞬間、複雑そうで脳が理解を拒否しようとした。考えついた人すごいなぁと思った。</a:t>
            </a:r>
            <a:endParaRPr kumimoji="1" lang="en-US" dirty="0"/>
          </a:p>
        </p:txBody>
      </p:sp>
    </p:spTree>
    <p:extLst>
      <p:ext uri="{BB962C8B-B14F-4D97-AF65-F5344CB8AC3E}">
        <p14:creationId xmlns:p14="http://schemas.microsoft.com/office/powerpoint/2010/main" val="1340440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リレーが普通の充電機を利用していて、</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が電荷を利用しているので</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の方が移動距離が圧倒的に短くて速度が速いということですかね？</a:t>
            </a:r>
            <a:endParaRPr kumimoji="1" lang="en-US" dirty="0"/>
          </a:p>
        </p:txBody>
      </p:sp>
    </p:spTree>
    <p:extLst>
      <p:ext uri="{BB962C8B-B14F-4D97-AF65-F5344CB8AC3E}">
        <p14:creationId xmlns:p14="http://schemas.microsoft.com/office/powerpoint/2010/main" val="899889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マイクラでコンピュータを作ってみたいのですが、設計図が載っている良いサイトなどはありますか？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p>
          <a:p>
            <a:pPr lvl="1"/>
            <a:r>
              <a:rPr kumimoji="1" lang="ja-JP" altLang="en-US" dirty="0"/>
              <a:t>「レッドストーン回路」で検索すると色々出てくると思います</a:t>
            </a:r>
            <a:endParaRPr kumimoji="1" lang="en-US" dirty="0"/>
          </a:p>
        </p:txBody>
      </p:sp>
    </p:spTree>
    <p:extLst>
      <p:ext uri="{BB962C8B-B14F-4D97-AF65-F5344CB8AC3E}">
        <p14:creationId xmlns:p14="http://schemas.microsoft.com/office/powerpoint/2010/main" val="4272190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を組み合わせて</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回路を作るのではなく、直接（？）</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回路をリレーで作ることはしないのか気になりました。レッドストーン回路で</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回路を作れるようなので作れないことはないと思うのですが、あえて直接</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回路を作ることはしないのでしょうか。</a:t>
            </a:r>
            <a:endParaRPr kumimoji="1" lang="en-US" dirty="0"/>
          </a:p>
        </p:txBody>
      </p:sp>
    </p:spTree>
    <p:extLst>
      <p:ext uri="{BB962C8B-B14F-4D97-AF65-F5344CB8AC3E}">
        <p14:creationId xmlns:p14="http://schemas.microsoft.com/office/powerpoint/2010/main" val="1199889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を組み合わせて計算機の処理が行われていることを改めて実感できた。また、マインクラフトで入力と出力を制御できることに気づいた人はすごいと思った。他のゲームでもコンピュータが作れるかもしれないと考えた。</a:t>
            </a:r>
            <a:endParaRPr kumimoji="1" lang="en-US" dirty="0"/>
          </a:p>
        </p:txBody>
      </p:sp>
    </p:spTree>
    <p:extLst>
      <p:ext uri="{BB962C8B-B14F-4D97-AF65-F5344CB8AC3E}">
        <p14:creationId xmlns:p14="http://schemas.microsoft.com/office/powerpoint/2010/main" val="1738600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1D3A5-1F76-EEAD-6E1F-DB35B358F26A}"/>
              </a:ext>
            </a:extLst>
          </p:cNvPr>
          <p:cNvSpPr>
            <a:spLocks noGrp="1"/>
          </p:cNvSpPr>
          <p:nvPr>
            <p:ph type="title"/>
          </p:nvPr>
        </p:nvSpPr>
        <p:spPr/>
        <p:txBody>
          <a:bodyPr/>
          <a:lstStyle/>
          <a:p>
            <a:r>
              <a:rPr kumimoji="1" lang="ja-JP" altLang="en-US" dirty="0"/>
              <a:t>マリオメーカーの場合</a:t>
            </a:r>
            <a:endParaRPr kumimoji="1" lang="en-US" dirty="0"/>
          </a:p>
        </p:txBody>
      </p:sp>
      <p:sp>
        <p:nvSpPr>
          <p:cNvPr id="3" name="コンテンツ プレースホルダー 2">
            <a:extLst>
              <a:ext uri="{FF2B5EF4-FFF2-40B4-BE49-F238E27FC236}">
                <a16:creationId xmlns:a16="http://schemas.microsoft.com/office/drawing/2014/main" id="{B8A4241E-7351-1979-8DF6-FB835EE32095}"/>
              </a:ext>
            </a:extLst>
          </p:cNvPr>
          <p:cNvSpPr>
            <a:spLocks noGrp="1"/>
          </p:cNvSpPr>
          <p:nvPr>
            <p:ph sz="quarter" idx="10"/>
          </p:nvPr>
        </p:nvSpPr>
        <p:spPr>
          <a:xfrm>
            <a:off x="611956" y="5949028"/>
            <a:ext cx="8280092" cy="630007"/>
          </a:xfrm>
        </p:spPr>
        <p:txBody>
          <a:bodyPr/>
          <a:lstStyle/>
          <a:p>
            <a:r>
              <a:rPr kumimoji="1" lang="en-US" dirty="0">
                <a:hlinkClick r:id="rId2"/>
              </a:rPr>
              <a:t>https://www.youtube.com/watch?v=bpgiUUFY73g</a:t>
            </a:r>
            <a:r>
              <a:rPr lang="en-US" dirty="0"/>
              <a:t> </a:t>
            </a:r>
            <a:r>
              <a:rPr lang="ja-JP" altLang="en-US" dirty="0"/>
              <a:t>より</a:t>
            </a:r>
            <a:endParaRPr kumimoji="1" lang="en-US" dirty="0"/>
          </a:p>
        </p:txBody>
      </p:sp>
      <p:pic>
        <p:nvPicPr>
          <p:cNvPr id="5" name="図 4">
            <a:extLst>
              <a:ext uri="{FF2B5EF4-FFF2-40B4-BE49-F238E27FC236}">
                <a16:creationId xmlns:a16="http://schemas.microsoft.com/office/drawing/2014/main" id="{F7310A65-DEA0-D4DD-CFE2-C53FBAD40020}"/>
              </a:ext>
            </a:extLst>
          </p:cNvPr>
          <p:cNvPicPr>
            <a:picLocks noChangeAspect="1"/>
          </p:cNvPicPr>
          <p:nvPr/>
        </p:nvPicPr>
        <p:blipFill>
          <a:blip r:embed="rId3"/>
          <a:stretch>
            <a:fillRect/>
          </a:stretch>
        </p:blipFill>
        <p:spPr>
          <a:xfrm>
            <a:off x="881959" y="1718981"/>
            <a:ext cx="7542033" cy="4279224"/>
          </a:xfrm>
          <a:prstGeom prst="rect">
            <a:avLst/>
          </a:prstGeom>
        </p:spPr>
      </p:pic>
    </p:spTree>
    <p:extLst>
      <p:ext uri="{BB962C8B-B14F-4D97-AF65-F5344CB8AC3E}">
        <p14:creationId xmlns:p14="http://schemas.microsoft.com/office/powerpoint/2010/main" val="326555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9</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E08F7-A017-8BBC-8D7C-3D9C37710AC0}"/>
              </a:ext>
            </a:extLst>
          </p:cNvPr>
          <p:cNvSpPr>
            <a:spLocks noGrp="1"/>
          </p:cNvSpPr>
          <p:nvPr>
            <p:ph type="title"/>
          </p:nvPr>
        </p:nvSpPr>
        <p:spPr/>
        <p:txBody>
          <a:bodyPr/>
          <a:lstStyle/>
          <a:p>
            <a:r>
              <a:rPr kumimoji="1" lang="ja-JP" altLang="en-US" dirty="0"/>
              <a:t>マインクラフトの中でマインクラフト</a:t>
            </a:r>
            <a:endParaRPr kumimoji="1" lang="en-US" dirty="0"/>
          </a:p>
        </p:txBody>
      </p:sp>
      <p:sp>
        <p:nvSpPr>
          <p:cNvPr id="3" name="コンテンツ プレースホルダー 2">
            <a:extLst>
              <a:ext uri="{FF2B5EF4-FFF2-40B4-BE49-F238E27FC236}">
                <a16:creationId xmlns:a16="http://schemas.microsoft.com/office/drawing/2014/main" id="{025EE9F3-8C9E-71BD-3C3F-AE13450F0584}"/>
              </a:ext>
            </a:extLst>
          </p:cNvPr>
          <p:cNvSpPr>
            <a:spLocks noGrp="1"/>
          </p:cNvSpPr>
          <p:nvPr>
            <p:ph sz="quarter" idx="10"/>
          </p:nvPr>
        </p:nvSpPr>
        <p:spPr>
          <a:xfrm>
            <a:off x="611956" y="6489034"/>
            <a:ext cx="8280092" cy="270003"/>
          </a:xfrm>
        </p:spPr>
        <p:txBody>
          <a:bodyPr/>
          <a:lstStyle/>
          <a:p>
            <a:r>
              <a:rPr kumimoji="1" lang="en-US" altLang="ja-JP" dirty="0">
                <a:hlinkClick r:id="rId2"/>
              </a:rPr>
              <a:t>https://www.youtube.com/watch?v=-BP7DhHTU-I</a:t>
            </a:r>
            <a:r>
              <a:rPr kumimoji="1" lang="en-US" altLang="ja-JP" dirty="0"/>
              <a:t> </a:t>
            </a:r>
            <a:r>
              <a:rPr kumimoji="1" lang="ja-JP" altLang="en-US" dirty="0"/>
              <a:t>より</a:t>
            </a:r>
            <a:endParaRPr kumimoji="1" lang="en-US" dirty="0"/>
          </a:p>
        </p:txBody>
      </p:sp>
      <p:pic>
        <p:nvPicPr>
          <p:cNvPr id="7" name="図 6">
            <a:extLst>
              <a:ext uri="{FF2B5EF4-FFF2-40B4-BE49-F238E27FC236}">
                <a16:creationId xmlns:a16="http://schemas.microsoft.com/office/drawing/2014/main" id="{253AC4C5-9CD4-E68A-56EA-E94F2DD18204}"/>
              </a:ext>
            </a:extLst>
          </p:cNvPr>
          <p:cNvPicPr>
            <a:picLocks noChangeAspect="1"/>
          </p:cNvPicPr>
          <p:nvPr/>
        </p:nvPicPr>
        <p:blipFill>
          <a:blip r:embed="rId3"/>
          <a:stretch>
            <a:fillRect/>
          </a:stretch>
        </p:blipFill>
        <p:spPr>
          <a:xfrm>
            <a:off x="3761991" y="2528990"/>
            <a:ext cx="5382009" cy="3010324"/>
          </a:xfrm>
          <a:prstGeom prst="rect">
            <a:avLst/>
          </a:prstGeom>
        </p:spPr>
      </p:pic>
      <p:sp>
        <p:nvSpPr>
          <p:cNvPr id="8" name="四角形: 角を丸くする 7">
            <a:extLst>
              <a:ext uri="{FF2B5EF4-FFF2-40B4-BE49-F238E27FC236}">
                <a16:creationId xmlns:a16="http://schemas.microsoft.com/office/drawing/2014/main" id="{907AA2CC-5DA4-45C7-679F-5F235F9ECCB2}"/>
              </a:ext>
            </a:extLst>
          </p:cNvPr>
          <p:cNvSpPr/>
          <p:nvPr/>
        </p:nvSpPr>
        <p:spPr bwMode="auto">
          <a:xfrm>
            <a:off x="5292008" y="2348988"/>
            <a:ext cx="2340026" cy="360004"/>
          </a:xfrm>
          <a:prstGeom prst="roundRect">
            <a:avLst/>
          </a:prstGeom>
          <a:noFill/>
          <a:ln w="38100">
            <a:solidFill>
              <a:schemeClr val="accent2"/>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0" name="図 9">
            <a:extLst>
              <a:ext uri="{FF2B5EF4-FFF2-40B4-BE49-F238E27FC236}">
                <a16:creationId xmlns:a16="http://schemas.microsoft.com/office/drawing/2014/main" id="{96624B15-6C79-B228-97EB-708F0D8B2947}"/>
              </a:ext>
            </a:extLst>
          </p:cNvPr>
          <p:cNvPicPr>
            <a:picLocks noChangeAspect="1"/>
          </p:cNvPicPr>
          <p:nvPr/>
        </p:nvPicPr>
        <p:blipFill>
          <a:blip r:embed="rId4"/>
          <a:stretch>
            <a:fillRect/>
          </a:stretch>
        </p:blipFill>
        <p:spPr>
          <a:xfrm>
            <a:off x="521955" y="1178975"/>
            <a:ext cx="4662001" cy="2692348"/>
          </a:xfrm>
          <a:prstGeom prst="rect">
            <a:avLst/>
          </a:prstGeom>
        </p:spPr>
      </p:pic>
    </p:spTree>
    <p:extLst>
      <p:ext uri="{BB962C8B-B14F-4D97-AF65-F5344CB8AC3E}">
        <p14:creationId xmlns:p14="http://schemas.microsoft.com/office/powerpoint/2010/main" val="2308073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4A6587E-6E16-0A67-3DDE-580DFB7339A2}"/>
              </a:ext>
            </a:extLst>
          </p:cNvPr>
          <p:cNvPicPr>
            <a:picLocks noChangeAspect="1"/>
          </p:cNvPicPr>
          <p:nvPr/>
        </p:nvPicPr>
        <p:blipFill>
          <a:blip r:embed="rId2"/>
          <a:stretch>
            <a:fillRect/>
          </a:stretch>
        </p:blipFill>
        <p:spPr>
          <a:xfrm>
            <a:off x="341953" y="1268976"/>
            <a:ext cx="3988765" cy="2271805"/>
          </a:xfrm>
          <a:prstGeom prst="rect">
            <a:avLst/>
          </a:prstGeom>
        </p:spPr>
      </p:pic>
      <p:sp>
        <p:nvSpPr>
          <p:cNvPr id="2" name="タイトル 1">
            <a:extLst>
              <a:ext uri="{FF2B5EF4-FFF2-40B4-BE49-F238E27FC236}">
                <a16:creationId xmlns:a16="http://schemas.microsoft.com/office/drawing/2014/main" id="{91BB9738-DCD7-C2AF-AFA9-7D0B8F8F1AD0}"/>
              </a:ext>
            </a:extLst>
          </p:cNvPr>
          <p:cNvSpPr>
            <a:spLocks noGrp="1"/>
          </p:cNvSpPr>
          <p:nvPr>
            <p:ph type="title"/>
          </p:nvPr>
        </p:nvSpPr>
        <p:spPr/>
        <p:txBody>
          <a:bodyPr/>
          <a:lstStyle/>
          <a:p>
            <a:r>
              <a:rPr kumimoji="1" lang="en-US" dirty="0"/>
              <a:t>Turing Complete </a:t>
            </a:r>
            <a:r>
              <a:rPr kumimoji="1" lang="ja-JP" altLang="en-US" dirty="0"/>
              <a:t>と言うゲーム</a:t>
            </a:r>
            <a:br>
              <a:rPr kumimoji="1" lang="en-US" altLang="ja-JP" sz="2000" dirty="0"/>
            </a:br>
            <a:r>
              <a:rPr kumimoji="1" lang="en-US" altLang="ja-JP" sz="2000" dirty="0"/>
              <a:t>NAND </a:t>
            </a:r>
            <a:r>
              <a:rPr kumimoji="1" lang="ja-JP" altLang="en-US" sz="2000" dirty="0"/>
              <a:t>から初めてテトリスとかまでを作る</a:t>
            </a:r>
            <a:endParaRPr kumimoji="1" lang="en-US" dirty="0"/>
          </a:p>
        </p:txBody>
      </p:sp>
      <p:sp>
        <p:nvSpPr>
          <p:cNvPr id="3" name="コンテンツ プレースホルダー 2">
            <a:extLst>
              <a:ext uri="{FF2B5EF4-FFF2-40B4-BE49-F238E27FC236}">
                <a16:creationId xmlns:a16="http://schemas.microsoft.com/office/drawing/2014/main" id="{5F163C80-58C9-686F-3194-9DC0AD963CB0}"/>
              </a:ext>
            </a:extLst>
          </p:cNvPr>
          <p:cNvSpPr>
            <a:spLocks noGrp="1"/>
          </p:cNvSpPr>
          <p:nvPr>
            <p:ph sz="quarter" idx="10"/>
          </p:nvPr>
        </p:nvSpPr>
        <p:spPr>
          <a:xfrm>
            <a:off x="611956" y="5409022"/>
            <a:ext cx="8280092" cy="900010"/>
          </a:xfrm>
        </p:spPr>
        <p:txBody>
          <a:bodyPr/>
          <a:lstStyle/>
          <a:p>
            <a:r>
              <a:rPr kumimoji="1" lang="en-US" altLang="ja-JP" dirty="0">
                <a:hlinkClick r:id="rId3"/>
              </a:rPr>
              <a:t>https://store.steampowered.com/app/1444480/Turing_Complete/?l=japanese</a:t>
            </a:r>
            <a:r>
              <a:rPr kumimoji="1" lang="en-US" altLang="ja-JP" dirty="0"/>
              <a:t> </a:t>
            </a:r>
            <a:r>
              <a:rPr kumimoji="1" lang="ja-JP" altLang="en-US" dirty="0"/>
              <a:t>より</a:t>
            </a:r>
            <a:endParaRPr kumimoji="1" lang="en-US" dirty="0"/>
          </a:p>
        </p:txBody>
      </p:sp>
      <p:pic>
        <p:nvPicPr>
          <p:cNvPr id="5" name="図 4">
            <a:extLst>
              <a:ext uri="{FF2B5EF4-FFF2-40B4-BE49-F238E27FC236}">
                <a16:creationId xmlns:a16="http://schemas.microsoft.com/office/drawing/2014/main" id="{E6D19999-DE80-0E4C-2268-42344DE11855}"/>
              </a:ext>
            </a:extLst>
          </p:cNvPr>
          <p:cNvPicPr>
            <a:picLocks noChangeAspect="1"/>
          </p:cNvPicPr>
          <p:nvPr/>
        </p:nvPicPr>
        <p:blipFill>
          <a:blip r:embed="rId4"/>
          <a:stretch>
            <a:fillRect/>
          </a:stretch>
        </p:blipFill>
        <p:spPr>
          <a:xfrm>
            <a:off x="791958" y="2708992"/>
            <a:ext cx="3764682" cy="2145420"/>
          </a:xfrm>
          <a:prstGeom prst="rect">
            <a:avLst/>
          </a:prstGeom>
        </p:spPr>
      </p:pic>
      <p:pic>
        <p:nvPicPr>
          <p:cNvPr id="9" name="図 8">
            <a:extLst>
              <a:ext uri="{FF2B5EF4-FFF2-40B4-BE49-F238E27FC236}">
                <a16:creationId xmlns:a16="http://schemas.microsoft.com/office/drawing/2014/main" id="{DC634CF3-191E-AF9E-8985-C7D75B8B9421}"/>
              </a:ext>
            </a:extLst>
          </p:cNvPr>
          <p:cNvPicPr>
            <a:picLocks noChangeAspect="1"/>
          </p:cNvPicPr>
          <p:nvPr/>
        </p:nvPicPr>
        <p:blipFill>
          <a:blip r:embed="rId5"/>
          <a:stretch>
            <a:fillRect/>
          </a:stretch>
        </p:blipFill>
        <p:spPr>
          <a:xfrm>
            <a:off x="4752002" y="1268976"/>
            <a:ext cx="3936451" cy="2250025"/>
          </a:xfrm>
          <a:prstGeom prst="rect">
            <a:avLst/>
          </a:prstGeom>
        </p:spPr>
      </p:pic>
      <p:pic>
        <p:nvPicPr>
          <p:cNvPr id="11" name="図 10">
            <a:extLst>
              <a:ext uri="{FF2B5EF4-FFF2-40B4-BE49-F238E27FC236}">
                <a16:creationId xmlns:a16="http://schemas.microsoft.com/office/drawing/2014/main" id="{5708C26D-B11A-7E10-7DAC-B16D64199251}"/>
              </a:ext>
            </a:extLst>
          </p:cNvPr>
          <p:cNvPicPr>
            <a:picLocks noChangeAspect="1"/>
          </p:cNvPicPr>
          <p:nvPr/>
        </p:nvPicPr>
        <p:blipFill>
          <a:blip r:embed="rId6"/>
          <a:stretch>
            <a:fillRect/>
          </a:stretch>
        </p:blipFill>
        <p:spPr>
          <a:xfrm>
            <a:off x="4932004" y="2798993"/>
            <a:ext cx="4045121" cy="2024776"/>
          </a:xfrm>
          <a:prstGeom prst="rect">
            <a:avLst/>
          </a:prstGeom>
        </p:spPr>
      </p:pic>
    </p:spTree>
    <p:extLst>
      <p:ext uri="{BB962C8B-B14F-4D97-AF65-F5344CB8AC3E}">
        <p14:creationId xmlns:p14="http://schemas.microsoft.com/office/powerpoint/2010/main" val="246626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5232</Words>
  <Application>Microsoft Office PowerPoint</Application>
  <PresentationFormat>画面に合わせる (4:3)</PresentationFormat>
  <Paragraphs>1142</Paragraphs>
  <Slides>91</Slides>
  <Notes>15</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91</vt:i4>
      </vt:variant>
    </vt:vector>
  </HeadingPairs>
  <TitlesOfParts>
    <vt:vector size="107" baseType="lpstr">
      <vt:lpstr>HG丸ｺﾞｼｯｸM-PRO</vt:lpstr>
      <vt:lpstr>MeiryoKe_PGothic</vt:lpstr>
      <vt:lpstr>ＭＳ Ｐゴシック</vt:lpstr>
      <vt:lpstr>Meiryo</vt:lpstr>
      <vt:lpstr>Meiryo</vt:lpstr>
      <vt:lpstr>Arial</vt:lpstr>
      <vt:lpstr>Arial Narrow</vt:lpstr>
      <vt:lpstr>Calibri</vt:lpstr>
      <vt:lpstr>Cambria Math</vt:lpstr>
      <vt:lpstr>Consolas</vt:lpstr>
      <vt:lpstr>Courier New</vt:lpstr>
      <vt:lpstr>Segoe UI</vt:lpstr>
      <vt:lpstr>Times New Roman</vt:lpstr>
      <vt:lpstr>Verdana</vt:lpstr>
      <vt:lpstr>Wingdings</vt:lpstr>
      <vt:lpstr>cerulean</vt:lpstr>
      <vt:lpstr>塩谷 亮太 (shioya@ci.i.u-tokyo.ac.jp) 東京大学大学院情報理工学系研究科 創造情報学専攻</vt:lpstr>
      <vt:lpstr>課題の解説</vt:lpstr>
      <vt:lpstr>課題 4</vt:lpstr>
      <vt:lpstr>C 言語</vt:lpstr>
      <vt:lpstr>アセンブリ言語</vt:lpstr>
      <vt:lpstr>前回の振り返り</vt:lpstr>
      <vt:lpstr>論理回路の作り方</vt:lpstr>
      <vt:lpstr>NAND ゲートの動作</vt:lpstr>
      <vt:lpstr>CMOS: Complementary Metal–Oxide–Semiconductor</vt:lpstr>
      <vt:lpstr>リレーがあればプログラムが実行できる</vt:lpstr>
      <vt:lpstr>一般化すると，</vt:lpstr>
      <vt:lpstr>命令パイプライン</vt:lpstr>
      <vt:lpstr>導入：工場のラインを考える</vt:lpstr>
      <vt:lpstr>導入：工場のラインを考える</vt:lpstr>
      <vt:lpstr>パイプライン化による性能向上</vt:lpstr>
      <vt:lpstr>今日の内容：命令パイプライン</vt:lpstr>
      <vt:lpstr>シングル・サイクル・プロセッサの動作</vt:lpstr>
      <vt:lpstr>もくじ</vt:lpstr>
      <vt:lpstr>これまでに説明した CPU のイメージ</vt:lpstr>
      <vt:lpstr>これまでに説明した RISC-V (32bit) のイメージ</vt:lpstr>
      <vt:lpstr>ベースとなるシングル・サイクル・プロセッサ</vt:lpstr>
      <vt:lpstr>1命令の実行フェーズ</vt:lpstr>
      <vt:lpstr>命令フェッチ</vt:lpstr>
      <vt:lpstr>命令デコード</vt:lpstr>
      <vt:lpstr>レジスタ読み出し</vt:lpstr>
      <vt:lpstr>実行</vt:lpstr>
      <vt:lpstr>レジスタ書き戻し</vt:lpstr>
      <vt:lpstr>ロードの場合：メモリ・アクセスが加わる</vt:lpstr>
      <vt:lpstr>各処理は基本的には左から右に流れる</vt:lpstr>
      <vt:lpstr>パイプライン化</vt:lpstr>
      <vt:lpstr>もくじ</vt:lpstr>
      <vt:lpstr>パイプライン化</vt:lpstr>
      <vt:lpstr>工場のラインを考える（再）</vt:lpstr>
      <vt:lpstr>命令パイプラインの実行の様子</vt:lpstr>
      <vt:lpstr>パイプライン・チャートの見方 ここから先で多用されるので重要</vt:lpstr>
      <vt:lpstr>パイプライン化による性能（スループット）向上</vt:lpstr>
      <vt:lpstr>余談：実際の CPU を実行した場合のパイプライン</vt:lpstr>
      <vt:lpstr>ステージを「どうやって」切るか</vt:lpstr>
      <vt:lpstr>パイプライン化（オーバーラップ）の実現方法</vt:lpstr>
      <vt:lpstr>パイプライン・ラッチのイメージ</vt:lpstr>
      <vt:lpstr>パイプライン化（オーバーラップ）の実現方法</vt:lpstr>
      <vt:lpstr>パイプライン化の効果</vt:lpstr>
      <vt:lpstr>パイプライン化の効果 レイテンシは伸びるが，単位時間あたりの処理命令数は増える</vt:lpstr>
      <vt:lpstr>ステージを「どこで」切るか</vt:lpstr>
      <vt:lpstr>ステージを「どこで」切るか</vt:lpstr>
      <vt:lpstr>余談：非同期回路やウェーブ・パイプライン</vt:lpstr>
      <vt:lpstr>パイプライン化の性能への影響</vt:lpstr>
      <vt:lpstr>もくじ</vt:lpstr>
      <vt:lpstr>パイプライン化によるスループット向上</vt:lpstr>
      <vt:lpstr>パイプライン化の意味</vt:lpstr>
      <vt:lpstr>パイプライン化によるクロック周期の短縮 クロックの立ち上がりごとに，１命令が処理</vt:lpstr>
      <vt:lpstr>ステージ内の信号の伝播を考える</vt:lpstr>
      <vt:lpstr>２段にパイプライン化した場合</vt:lpstr>
      <vt:lpstr>4段にパイプライン化した場合</vt:lpstr>
      <vt:lpstr>パイプライン化の限界</vt:lpstr>
      <vt:lpstr>回路的な理由</vt:lpstr>
      <vt:lpstr>記憶素子の原理</vt:lpstr>
      <vt:lpstr>D ラッチの回路</vt:lpstr>
      <vt:lpstr>D-FF の回路</vt:lpstr>
      <vt:lpstr>D-FF の動作 ① クロック信号が Low にあるとき</vt:lpstr>
      <vt:lpstr>D-FF の動作 ② クロック信号の立ち上がり</vt:lpstr>
      <vt:lpstr>D-FF の動作 ③ クロック信号が High</vt:lpstr>
      <vt:lpstr>D-FF の動作 ④ クロック信号の立ち下がり</vt:lpstr>
      <vt:lpstr>D-FF の遅延</vt:lpstr>
      <vt:lpstr>理由２：消費電力と熱</vt:lpstr>
      <vt:lpstr>まとめ</vt:lpstr>
      <vt:lpstr>課題 5</vt:lpstr>
      <vt:lpstr>ヒント： 以下のNAND ゲートの動作を参考にすると良い</vt:lpstr>
      <vt:lpstr>提出方法</vt:lpstr>
      <vt:lpstr>来週の講義について</vt:lpstr>
      <vt:lpstr>感想や質問</vt:lpstr>
      <vt:lpstr>質問や感想など</vt:lpstr>
      <vt:lpstr>質問や感想など</vt:lpstr>
      <vt:lpstr>リレーや真空管と比較した CMOS の利点２</vt:lpstr>
      <vt:lpstr>質問や感想など</vt:lpstr>
      <vt:lpstr>日本半導体製造装置協会のサイトより https://www.seaj.or.jp/semi/proc/pre_process02.html</vt:lpstr>
      <vt:lpstr>PowerPoint プレゼンテーション</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マリオメーカーの場合</vt:lpstr>
      <vt:lpstr>マインクラフトの中でマインクラフト</vt:lpstr>
      <vt:lpstr>Turing Complete と言うゲーム NAND から初めてテトリスとかまでを作る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2024-06-04T07:14:35Z</dcterms:modified>
</cp:coreProperties>
</file>